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8" r:id="rId2"/>
    <p:sldId id="263" r:id="rId3"/>
    <p:sldId id="301" r:id="rId4"/>
    <p:sldId id="297" r:id="rId5"/>
    <p:sldId id="262" r:id="rId6"/>
    <p:sldId id="272" r:id="rId7"/>
    <p:sldId id="293" r:id="rId8"/>
    <p:sldId id="259" r:id="rId9"/>
    <p:sldId id="267" r:id="rId10"/>
    <p:sldId id="266" r:id="rId11"/>
    <p:sldId id="274" r:id="rId12"/>
    <p:sldId id="269" r:id="rId13"/>
    <p:sldId id="302" r:id="rId14"/>
    <p:sldId id="270" r:id="rId15"/>
    <p:sldId id="280" r:id="rId16"/>
    <p:sldId id="275" r:id="rId17"/>
    <p:sldId id="278" r:id="rId18"/>
    <p:sldId id="282" r:id="rId19"/>
    <p:sldId id="284" r:id="rId20"/>
    <p:sldId id="285" r:id="rId21"/>
    <p:sldId id="287" r:id="rId22"/>
    <p:sldId id="279" r:id="rId23"/>
    <p:sldId id="295" r:id="rId24"/>
    <p:sldId id="296" r:id="rId25"/>
    <p:sldId id="30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uwei" initials="zy" lastIdx="2" clrIdx="0">
    <p:extLst>
      <p:ext uri="{19B8F6BF-5375-455C-9EA6-DF929625EA0E}">
        <p15:presenceInfo xmlns:p15="http://schemas.microsoft.com/office/powerpoint/2012/main" userId="d9cf105a895f62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autoAdjust="0"/>
    <p:restoredTop sz="67857" autoAdjust="0"/>
  </p:normalViewPr>
  <p:slideViewPr>
    <p:cSldViewPr snapToGrid="0">
      <p:cViewPr varScale="1">
        <p:scale>
          <a:sx n="84" d="100"/>
          <a:sy n="84" d="100"/>
        </p:scale>
        <p:origin x="1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3A4E2-18EA-4F42-9382-B84795DAE424}" type="datetimeFigureOut">
              <a:rPr lang="zh-CN" altLang="en-US" smtClean="0"/>
              <a:t>2018/12/22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 Quoted from ESPCN (CVPR, 2016)</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26951B-7A57-4A56-9D00-0654258E8879}" type="slidenum">
              <a:rPr lang="zh-CN" altLang="en-US" smtClean="0"/>
              <a:t>‹#›</a:t>
            </a:fld>
            <a:endParaRPr lang="zh-CN" altLang="en-US"/>
          </a:p>
        </p:txBody>
      </p:sp>
    </p:spTree>
    <p:extLst>
      <p:ext uri="{BB962C8B-B14F-4D97-AF65-F5344CB8AC3E}">
        <p14:creationId xmlns:p14="http://schemas.microsoft.com/office/powerpoint/2010/main" val="38929966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29F88-2CEF-4880-8773-1EAD03BD38AC}" type="datetimeFigureOut">
              <a:rPr lang="zh-CN" altLang="en-US" smtClean="0"/>
              <a:t>2018/12/22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 Quoted from ESPCN (CVPR, 2016)</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EE78-2D07-4C96-AB5A-4E7AE0F4C07A}" type="slidenum">
              <a:rPr lang="zh-CN" altLang="en-US" smtClean="0"/>
              <a:t>‹#›</a:t>
            </a:fld>
            <a:endParaRPr lang="zh-CN" altLang="en-US"/>
          </a:p>
        </p:txBody>
      </p:sp>
    </p:spTree>
    <p:extLst>
      <p:ext uri="{BB962C8B-B14F-4D97-AF65-F5344CB8AC3E}">
        <p14:creationId xmlns:p14="http://schemas.microsoft.com/office/powerpoint/2010/main" val="347063963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E68CD-9CAB-4ABC-88BE-C995A1D67EA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r>
              <a:rPr lang="en-US" altLang="zh-CN"/>
              <a:t>[1] Quoted from ESPCN (CVPR, 2016)</a:t>
            </a:r>
            <a:endParaRPr lang="zh-CN" altLang="en-US"/>
          </a:p>
        </p:txBody>
      </p:sp>
    </p:spTree>
    <p:extLst>
      <p:ext uri="{BB962C8B-B14F-4D97-AF65-F5344CB8AC3E}">
        <p14:creationId xmlns:p14="http://schemas.microsoft.com/office/powerpoint/2010/main" val="1787644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本文仍然在想办法增加网络深度。</a:t>
            </a:r>
            <a:endParaRPr lang="en-US" altLang="zh-CN" dirty="0"/>
          </a:p>
          <a:p>
            <a:r>
              <a:rPr lang="zh-CN" altLang="en-US" dirty="0"/>
              <a:t>每一个框内都是一个递归块，他们共享权重。</a:t>
            </a:r>
            <a:endParaRPr lang="en-US" altLang="zh-CN" dirty="0"/>
          </a:p>
          <a:p>
            <a:r>
              <a:rPr lang="en-US" altLang="zh-CN" dirty="0" err="1"/>
              <a:t>ResNet</a:t>
            </a:r>
            <a:r>
              <a:rPr lang="zh-CN" altLang="en-US" dirty="0"/>
              <a:t>：局部残差学习；</a:t>
            </a:r>
            <a:endParaRPr lang="en-US" altLang="zh-CN" dirty="0"/>
          </a:p>
          <a:p>
            <a:r>
              <a:rPr lang="en-US" altLang="zh-CN" dirty="0"/>
              <a:t>VDSR</a:t>
            </a:r>
            <a:r>
              <a:rPr lang="zh-CN" altLang="en-US" dirty="0"/>
              <a:t>：全局残差学习；</a:t>
            </a:r>
            <a:endParaRPr lang="en-US" altLang="zh-CN" dirty="0"/>
          </a:p>
          <a:p>
            <a:r>
              <a:rPr lang="en-US" altLang="zh-CN" dirty="0"/>
              <a:t>DRCN</a:t>
            </a:r>
            <a:r>
              <a:rPr lang="zh-CN" altLang="en-US" dirty="0"/>
              <a:t>：全局残差、单权重递归学习、多目标优化；</a:t>
            </a:r>
            <a:endParaRPr lang="en-US" altLang="zh-CN" dirty="0"/>
          </a:p>
          <a:p>
            <a:r>
              <a:rPr lang="en-US" altLang="zh-CN" dirty="0"/>
              <a:t>DRRN</a:t>
            </a:r>
            <a:r>
              <a:rPr lang="zh-CN" altLang="en-US" dirty="0"/>
              <a:t>：多路径的（局部</a:t>
            </a:r>
            <a:r>
              <a:rPr lang="en-US" altLang="zh-CN" dirty="0"/>
              <a:t>+</a:t>
            </a:r>
            <a:r>
              <a:rPr lang="zh-CN" altLang="en-US" dirty="0"/>
              <a:t>全局）残差学习、多权重递归；</a:t>
            </a:r>
            <a:endParaRPr lang="en-US" altLang="zh-CN" dirty="0"/>
          </a:p>
          <a:p>
            <a:r>
              <a:rPr lang="zh-CN" altLang="en-US" sz="1200" b="0" i="0" kern="1200" dirty="0">
                <a:solidFill>
                  <a:schemeClr val="tx1"/>
                </a:solidFill>
                <a:effectLst/>
                <a:latin typeface="+mn-lt"/>
                <a:ea typeface="+mn-ea"/>
                <a:cs typeface="+mn-cs"/>
              </a:rPr>
              <a:t>最终选用的是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个递归块和</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个残差单元，深度为</a:t>
            </a:r>
            <a:r>
              <a:rPr lang="en-US" altLang="zh-CN" sz="1200" b="0" i="0" kern="1200" dirty="0">
                <a:solidFill>
                  <a:schemeClr val="tx1"/>
                </a:solidFill>
                <a:effectLst/>
                <a:latin typeface="+mn-lt"/>
                <a:ea typeface="+mn-ea"/>
                <a:cs typeface="+mn-cs"/>
              </a:rPr>
              <a:t>52</a:t>
            </a:r>
            <a:r>
              <a:rPr lang="zh-CN" altLang="en-US" sz="1200" b="0" i="0" kern="1200" dirty="0">
                <a:solidFill>
                  <a:schemeClr val="tx1"/>
                </a:solidFill>
                <a:effectLst/>
                <a:latin typeface="+mn-lt"/>
                <a:ea typeface="+mn-ea"/>
                <a:cs typeface="+mn-cs"/>
              </a:rPr>
              <a:t>层的网络结构。总之，</a:t>
            </a:r>
            <a:r>
              <a:rPr lang="en-US" altLang="zh-CN" sz="1200" b="0" i="0" kern="1200" dirty="0">
                <a:solidFill>
                  <a:schemeClr val="tx1"/>
                </a:solidFill>
                <a:effectLst/>
                <a:latin typeface="+mn-lt"/>
                <a:ea typeface="+mn-ea"/>
                <a:cs typeface="+mn-cs"/>
              </a:rPr>
              <a:t>DRRN</a:t>
            </a:r>
            <a:r>
              <a:rPr lang="zh-CN" altLang="en-US" sz="1200" b="0" i="0" kern="1200" dirty="0">
                <a:solidFill>
                  <a:schemeClr val="tx1"/>
                </a:solidFill>
                <a:effectLst/>
                <a:latin typeface="+mn-lt"/>
                <a:ea typeface="+mn-ea"/>
                <a:cs typeface="+mn-cs"/>
              </a:rPr>
              <a:t>就是通过对之前已有的</a:t>
            </a:r>
            <a:r>
              <a:rPr lang="en-US" altLang="zh-CN"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mn-lt"/>
                <a:ea typeface="+mn-ea"/>
                <a:cs typeface="+mn-cs"/>
              </a:rPr>
              <a:t>等结构进行调整，采取更深的网络结构得到结果的提升。</a:t>
            </a:r>
            <a:endParaRPr lang="en-US" altLang="zh-CN"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11</a:t>
            </a:fld>
            <a:endParaRPr lang="zh-CN" altLang="en-US"/>
          </a:p>
        </p:txBody>
      </p:sp>
    </p:spTree>
    <p:extLst>
      <p:ext uri="{BB962C8B-B14F-4D97-AF65-F5344CB8AC3E}">
        <p14:creationId xmlns:p14="http://schemas.microsoft.com/office/powerpoint/2010/main" val="191212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a:t>
            </a:r>
            <a:r>
              <a:rPr lang="zh-CN" altLang="en-US" dirty="0"/>
              <a:t>是简单对称的网络结构。同样的它在尝试解决加深网络层数的梯度消失问题。</a:t>
            </a:r>
            <a:endParaRPr lang="en-US" altLang="zh-CN" dirty="0"/>
          </a:p>
          <a:p>
            <a:r>
              <a:rPr lang="zh-CN" altLang="en-US" dirty="0"/>
              <a:t>主要特征：</a:t>
            </a:r>
            <a:endParaRPr lang="en-US" altLang="zh-CN" dirty="0"/>
          </a:p>
          <a:p>
            <a:pPr marL="228600" indent="-228600">
              <a:buAutoNum type="arabicPeriod"/>
            </a:pPr>
            <a:r>
              <a:rPr lang="zh-CN" altLang="en-US" dirty="0"/>
              <a:t>对称。卷积层</a:t>
            </a:r>
            <a:r>
              <a:rPr lang="en-US" altLang="zh-CN" dirty="0"/>
              <a:t>-</a:t>
            </a:r>
            <a:r>
              <a:rPr lang="zh-CN" altLang="en-US" dirty="0"/>
              <a:t>反卷积层，中间加上跳线连接（对称性保证了尺寸相同，进行逐像素的相加，再输入到下一个反卷积层）</a:t>
            </a:r>
            <a:endParaRPr lang="en-US" altLang="zh-CN" dirty="0"/>
          </a:p>
          <a:p>
            <a:pPr marL="228600" indent="-228600">
              <a:buAutoNum type="arabicPeriod"/>
            </a:pPr>
            <a:r>
              <a:rPr lang="zh-CN" altLang="en-US" dirty="0"/>
              <a:t>注意到全局的</a:t>
            </a:r>
            <a:r>
              <a:rPr lang="en-US" altLang="zh-CN" dirty="0"/>
              <a:t>skip</a:t>
            </a:r>
            <a:r>
              <a:rPr lang="zh-CN" altLang="en-US" dirty="0"/>
              <a:t>，从而中间学习的特征仍然是残差。</a:t>
            </a:r>
            <a:endParaRPr lang="en-US" altLang="zh-CN" dirty="0"/>
          </a:p>
          <a:p>
            <a:pPr marL="228600" indent="-228600">
              <a:buAutoNum type="arabicPeriod"/>
            </a:pPr>
            <a:r>
              <a:rPr lang="en-US" altLang="zh-CN" dirty="0" err="1"/>
              <a:t>MSELoss</a:t>
            </a:r>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12</a:t>
            </a:fld>
            <a:endParaRPr lang="zh-CN" altLang="en-US"/>
          </a:p>
        </p:txBody>
      </p:sp>
    </p:spTree>
    <p:extLst>
      <p:ext uri="{BB962C8B-B14F-4D97-AF65-F5344CB8AC3E}">
        <p14:creationId xmlns:p14="http://schemas.microsoft.com/office/powerpoint/2010/main" val="3308790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先总结了从</a:t>
            </a:r>
            <a:r>
              <a:rPr lang="en-US" altLang="zh-CN" dirty="0"/>
              <a:t>SRCNN</a:t>
            </a:r>
            <a:r>
              <a:rPr lang="zh-CN" altLang="en-US" dirty="0"/>
              <a:t>开始这些</a:t>
            </a:r>
            <a:r>
              <a:rPr lang="en-US" altLang="zh-CN" dirty="0"/>
              <a:t>Approaches</a:t>
            </a:r>
            <a:r>
              <a:rPr lang="zh-CN" altLang="en-US" dirty="0"/>
              <a:t>的问题：</a:t>
            </a:r>
            <a:endParaRPr lang="en-US" altLang="zh-CN" dirty="0"/>
          </a:p>
          <a:p>
            <a:pPr marL="228600" indent="-228600">
              <a:buAutoNum type="arabicPeriod"/>
            </a:pPr>
            <a:r>
              <a:rPr lang="zh-CN" altLang="en-US" baseline="0" dirty="0"/>
              <a:t>某些方法需要先上采样获得</a:t>
            </a:r>
            <a:r>
              <a:rPr lang="en-US" altLang="zh-CN" baseline="0" dirty="0"/>
              <a:t>HR</a:t>
            </a:r>
            <a:r>
              <a:rPr lang="zh-CN" altLang="en-US" baseline="0" dirty="0"/>
              <a:t>空间尺寸，不仅带来了计算开销，也容易引入重建伪影子；</a:t>
            </a:r>
            <a:endParaRPr lang="en-US" altLang="zh-CN" baseline="0" dirty="0"/>
          </a:p>
          <a:p>
            <a:pPr marL="228600" indent="-228600">
              <a:buAutoNum type="arabicPeriod"/>
            </a:pPr>
            <a:r>
              <a:rPr lang="en-US" altLang="zh-CN" baseline="0" dirty="0"/>
              <a:t>Sub-Pixel</a:t>
            </a:r>
            <a:r>
              <a:rPr lang="zh-CN" altLang="en-US" baseline="0" dirty="0"/>
              <a:t>和</a:t>
            </a:r>
            <a:r>
              <a:rPr lang="en-US" altLang="zh-CN" baseline="0" dirty="0"/>
              <a:t>De-</a:t>
            </a:r>
            <a:r>
              <a:rPr lang="en-US" altLang="zh-CN" baseline="0" dirty="0" err="1"/>
              <a:t>Conv</a:t>
            </a:r>
            <a:r>
              <a:rPr lang="zh-CN" altLang="en-US" baseline="0" dirty="0"/>
              <a:t>的方法结构过于简单，模型承载力有限，没有办法学习复杂映射。</a:t>
            </a:r>
            <a:endParaRPr lang="en-US" altLang="zh-CN" baseline="0" dirty="0"/>
          </a:p>
          <a:p>
            <a:pPr marL="228600" indent="-228600">
              <a:buAutoNum type="arabicPeriod"/>
            </a:pPr>
            <a:r>
              <a:rPr lang="en-US" altLang="zh-CN" baseline="0" dirty="0"/>
              <a:t>Overly-Smooth with L2 Loss</a:t>
            </a:r>
          </a:p>
          <a:p>
            <a:pPr marL="228600" indent="-228600">
              <a:buAutoNum type="arabicPeriod"/>
            </a:pPr>
            <a:r>
              <a:rPr lang="zh-CN" altLang="en-US" baseline="0" dirty="0"/>
              <a:t>一次上采样无法应对较大的</a:t>
            </a:r>
            <a:r>
              <a:rPr lang="en-US" altLang="zh-CN" baseline="0" dirty="0"/>
              <a:t>factor</a:t>
            </a:r>
          </a:p>
          <a:p>
            <a:pPr marL="228600" indent="-228600">
              <a:buAutoNum type="arabicPeriod"/>
            </a:pPr>
            <a:endParaRPr lang="en-US" altLang="zh-CN" baseline="0" dirty="0"/>
          </a:p>
          <a:p>
            <a:pPr marL="0" indent="0">
              <a:buNone/>
            </a:pPr>
            <a:r>
              <a:rPr lang="zh-CN" altLang="en-US" dirty="0"/>
              <a:t>它做的事情是逐步上采样、一级一级预测残差（高倍上采样时顺便得到了低倍结果）</a:t>
            </a:r>
            <a:endParaRPr lang="en-US" altLang="zh-CN" dirty="0"/>
          </a:p>
          <a:p>
            <a:pPr marL="0" indent="0">
              <a:buNone/>
            </a:pPr>
            <a:r>
              <a:rPr lang="zh-CN" altLang="en-US" dirty="0"/>
              <a:t>每一层中，采用级联的特征提取</a:t>
            </a:r>
            <a:r>
              <a:rPr lang="en-US" altLang="zh-CN" dirty="0"/>
              <a:t>+deconv</a:t>
            </a:r>
            <a:r>
              <a:rPr lang="zh-CN" altLang="en-US" dirty="0"/>
              <a:t>放大</a:t>
            </a:r>
            <a:r>
              <a:rPr lang="en-US" altLang="zh-CN" dirty="0"/>
              <a:t>+</a:t>
            </a:r>
            <a:r>
              <a:rPr lang="zh-CN" altLang="en-US" dirty="0"/>
              <a:t>残差预测，这样其实是充分利用了模型的承载力，同时很多的操作基于小的运算空间，提高了运行的效率。另外是采用了</a:t>
            </a:r>
            <a:r>
              <a:rPr lang="en-US" altLang="zh-CN" dirty="0"/>
              <a:t>p(x)</a:t>
            </a:r>
            <a:r>
              <a:rPr lang="zh-CN" altLang="en-US" dirty="0"/>
              <a:t>作为损失函数（</a:t>
            </a:r>
            <a:r>
              <a:rPr lang="en-US" altLang="zh-CN" dirty="0"/>
              <a:t>L1</a:t>
            </a:r>
            <a:r>
              <a:rPr lang="zh-CN" altLang="en-US" dirty="0"/>
              <a:t>的变形），同时对每一层的结果与</a:t>
            </a:r>
            <a:r>
              <a:rPr lang="en-US" altLang="zh-CN" dirty="0"/>
              <a:t>ground-truth</a:t>
            </a:r>
            <a:r>
              <a:rPr lang="zh-CN" altLang="en-US" dirty="0"/>
              <a:t>进行了监督，将各级损失的合降低。</a:t>
            </a:r>
            <a:endParaRPr lang="en-US" altLang="zh-CN" dirty="0"/>
          </a:p>
          <a:p>
            <a:pPr marL="0" indent="0">
              <a:buNone/>
            </a:pPr>
            <a:r>
              <a:rPr lang="zh-CN" altLang="en-US" dirty="0"/>
              <a:t>问题：是不是可以加一个权重？</a:t>
            </a:r>
          </a:p>
          <a:p>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13</a:t>
            </a:fld>
            <a:endParaRPr lang="zh-CN" altLang="en-US"/>
          </a:p>
        </p:txBody>
      </p:sp>
    </p:spTree>
    <p:extLst>
      <p:ext uri="{BB962C8B-B14F-4D97-AF65-F5344CB8AC3E}">
        <p14:creationId xmlns:p14="http://schemas.microsoft.com/office/powerpoint/2010/main" val="326032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这里提一下</a:t>
            </a:r>
            <a:r>
              <a:rPr lang="en-US" altLang="zh-CN" dirty="0"/>
              <a:t>Dense-Net</a:t>
            </a:r>
            <a:r>
              <a:rPr lang="zh-CN" altLang="en-US" dirty="0"/>
              <a:t>，最初是在</a:t>
            </a:r>
            <a:r>
              <a:rPr lang="en-US" altLang="zh-CN" dirty="0"/>
              <a:t>CVPR 2017</a:t>
            </a:r>
            <a:r>
              <a:rPr lang="zh-CN" altLang="en-US" dirty="0"/>
              <a:t>中提出，目的也是在增加网络深度、对抗梯度消失。</a:t>
            </a:r>
            <a:endParaRPr lang="en-US" altLang="zh-CN" dirty="0"/>
          </a:p>
          <a:p>
            <a:r>
              <a:rPr lang="zh-CN" altLang="en-US" dirty="0"/>
              <a:t>这里方法比较暴力，大大增加了连接的数量，简而言之，在每一个</a:t>
            </a:r>
            <a:r>
              <a:rPr lang="en-US" altLang="zh-CN" dirty="0" err="1"/>
              <a:t>DenseBlock</a:t>
            </a:r>
            <a:r>
              <a:rPr lang="zh-CN" altLang="en-US" dirty="0"/>
              <a:t>中，每一层的输入来自前面所有层的输出，并且可以理解为每一层直接与</a:t>
            </a:r>
            <a:r>
              <a:rPr lang="en-US" altLang="zh-CN" dirty="0"/>
              <a:t>Input</a:t>
            </a:r>
            <a:r>
              <a:rPr lang="zh-CN" altLang="en-US" dirty="0"/>
              <a:t>和</a:t>
            </a:r>
            <a:r>
              <a:rPr lang="en-US" altLang="zh-CN" dirty="0"/>
              <a:t>Loss</a:t>
            </a:r>
            <a:r>
              <a:rPr lang="zh-CN" altLang="en-US" dirty="0"/>
              <a:t>相连。</a:t>
            </a:r>
            <a:endParaRPr lang="en-US" altLang="zh-CN" dirty="0"/>
          </a:p>
          <a:p>
            <a:r>
              <a:rPr lang="zh-CN" altLang="en-US" dirty="0"/>
              <a:t>其利用</a:t>
            </a:r>
            <a:r>
              <a:rPr lang="en-US" altLang="zh-CN" dirty="0"/>
              <a:t>bottleneck layer</a:t>
            </a:r>
            <a:r>
              <a:rPr lang="zh-CN" altLang="en-US" dirty="0"/>
              <a:t>，</a:t>
            </a:r>
            <a:r>
              <a:rPr lang="en-US" altLang="zh-CN" dirty="0"/>
              <a:t>Translation layer</a:t>
            </a:r>
            <a:r>
              <a:rPr lang="zh-CN" altLang="en-US" dirty="0"/>
              <a:t>以及较小的</a:t>
            </a:r>
            <a:r>
              <a:rPr lang="en-US" altLang="zh-CN" dirty="0"/>
              <a:t>growth rate</a:t>
            </a:r>
            <a:r>
              <a:rPr lang="zh-CN" altLang="en-US" dirty="0"/>
              <a:t>使得网络变窄（每一层不过百），参数减少，有效抑制了过拟合，同时计算量也减少了。也更加充分的传递了</a:t>
            </a:r>
            <a:r>
              <a:rPr lang="en-US" altLang="zh-CN" dirty="0"/>
              <a:t>feature</a:t>
            </a:r>
            <a:r>
              <a:rPr lang="zh-CN" altLang="en-US" dirty="0"/>
              <a:t>信息。</a:t>
            </a:r>
            <a:endParaRPr lang="en-US" altLang="zh-CN" dirty="0"/>
          </a:p>
          <a:p>
            <a:r>
              <a:rPr lang="zh-CN" altLang="en-US" dirty="0"/>
              <a:t>每一个</a:t>
            </a:r>
            <a:r>
              <a:rPr lang="en-US" altLang="zh-CN" dirty="0"/>
              <a:t>dense</a:t>
            </a:r>
            <a:r>
              <a:rPr lang="zh-CN" altLang="en-US" dirty="0"/>
              <a:t>中保证</a:t>
            </a:r>
            <a:r>
              <a:rPr lang="en-US" altLang="zh-CN" dirty="0"/>
              <a:t>size</a:t>
            </a:r>
            <a:r>
              <a:rPr lang="zh-CN" altLang="en-US" dirty="0"/>
              <a:t>相同。</a:t>
            </a:r>
            <a:endParaRPr lang="en-US" altLang="zh-CN" dirty="0"/>
          </a:p>
          <a:p>
            <a:endParaRPr lang="en-US" altLang="zh-CN" dirty="0"/>
          </a:p>
          <a:p>
            <a:r>
              <a:rPr lang="zh-CN" altLang="en-US" dirty="0"/>
              <a:t>不过它最先提出不是用来做</a:t>
            </a:r>
            <a:r>
              <a:rPr lang="en-US" altLang="zh-CN" dirty="0"/>
              <a:t>SISR</a:t>
            </a:r>
            <a:r>
              <a:rPr lang="zh-CN" altLang="en-US" dirty="0"/>
              <a:t>的。。有注意到</a:t>
            </a:r>
            <a:r>
              <a:rPr lang="en-US" altLang="zh-CN" dirty="0"/>
              <a:t>ICCV</a:t>
            </a:r>
            <a:r>
              <a:rPr lang="zh-CN" altLang="en-US" dirty="0"/>
              <a:t>中有文章讨论到</a:t>
            </a:r>
            <a:r>
              <a:rPr lang="en-US" altLang="zh-CN" dirty="0"/>
              <a:t>SISR</a:t>
            </a:r>
            <a:r>
              <a:rPr lang="zh-CN" altLang="en-US" dirty="0"/>
              <a:t>上的应用，关注度不高，没有引用。只是提一下，觉得会是个有应用价值的结构。</a:t>
            </a:r>
            <a:endParaRPr lang="en-US" altLang="zh-CN" dirty="0"/>
          </a:p>
          <a:p>
            <a:endParaRPr lang="en-US" altLang="zh-CN" dirty="0"/>
          </a:p>
          <a:p>
            <a:r>
              <a:rPr lang="en-US" altLang="zh-CN" dirty="0"/>
              <a:t>Compare to Res-Net</a:t>
            </a:r>
          </a:p>
          <a:p>
            <a:r>
              <a:rPr lang="en-US" altLang="zh-CN" dirty="0"/>
              <a:t>Res-Net:	X_L = H_L(X_L-1)+X_L-1</a:t>
            </a:r>
          </a:p>
          <a:p>
            <a:r>
              <a:rPr lang="en-US" altLang="zh-CN" dirty="0"/>
              <a:t>Dense-Net:	X_L = H_L(x0, x1, x2…xl-1)</a:t>
            </a:r>
          </a:p>
          <a:p>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14</a:t>
            </a:fld>
            <a:endParaRPr lang="zh-CN" altLang="en-US"/>
          </a:p>
        </p:txBody>
      </p:sp>
    </p:spTree>
    <p:extLst>
      <p:ext uri="{BB962C8B-B14F-4D97-AF65-F5344CB8AC3E}">
        <p14:creationId xmlns:p14="http://schemas.microsoft.com/office/powerpoint/2010/main" val="328800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15</a:t>
            </a:fld>
            <a:endParaRPr lang="zh-CN" altLang="en-US"/>
          </a:p>
        </p:txBody>
      </p:sp>
    </p:spTree>
    <p:extLst>
      <p:ext uri="{BB962C8B-B14F-4D97-AF65-F5344CB8AC3E}">
        <p14:creationId xmlns:p14="http://schemas.microsoft.com/office/powerpoint/2010/main" val="5159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提出的问题：采用</a:t>
            </a:r>
            <a:r>
              <a:rPr lang="en-US" altLang="zh-CN" dirty="0" err="1"/>
              <a:t>MSELoss</a:t>
            </a:r>
            <a:r>
              <a:rPr lang="zh-CN" altLang="en-US" dirty="0"/>
              <a:t>的情况下，虽然能获得较高的</a:t>
            </a:r>
            <a:r>
              <a:rPr lang="en-US" altLang="zh-CN" dirty="0"/>
              <a:t>PSNR</a:t>
            </a:r>
            <a:r>
              <a:rPr lang="zh-CN" altLang="en-US" dirty="0"/>
              <a:t>值，，但是往往丢失了很多高频的细节，使人不能有好的视觉感受。</a:t>
            </a:r>
            <a:endParaRPr lang="en-US" altLang="zh-CN" dirty="0"/>
          </a:p>
          <a:p>
            <a:r>
              <a:rPr lang="zh-CN" altLang="en-US" dirty="0"/>
              <a:t>解决方法，提出由生成网络和判别网络组成的网络结构，并应用</a:t>
            </a:r>
            <a:r>
              <a:rPr lang="en-US" altLang="zh-CN" dirty="0"/>
              <a:t>perceptual loss</a:t>
            </a:r>
            <a:r>
              <a:rPr lang="zh-CN" altLang="en-US" dirty="0"/>
              <a:t>和</a:t>
            </a:r>
            <a:r>
              <a:rPr lang="en-US" altLang="zh-CN" dirty="0"/>
              <a:t>adversarial</a:t>
            </a:r>
            <a:r>
              <a:rPr lang="en-US" altLang="zh-CN" baseline="0" dirty="0"/>
              <a:t> loss</a:t>
            </a:r>
            <a:r>
              <a:rPr lang="zh-CN" altLang="en-US" baseline="0" dirty="0"/>
              <a:t>来恢复图片的真实感。</a:t>
            </a:r>
            <a:endParaRPr lang="en-US" altLang="zh-CN" baseline="0" dirty="0"/>
          </a:p>
          <a:p>
            <a:endParaRPr lang="en-US" altLang="zh-CN" dirty="0"/>
          </a:p>
          <a:p>
            <a:r>
              <a:rPr lang="en-US" altLang="zh-CN" dirty="0"/>
              <a:t>SRGAN</a:t>
            </a:r>
            <a:r>
              <a:rPr lang="zh-CN" altLang="en-US" dirty="0"/>
              <a:t>网络包括两个部分：生成网络和判别网络。其中，生成网络由</a:t>
            </a:r>
            <a:r>
              <a:rPr lang="en-US" altLang="zh-CN" dirty="0"/>
              <a:t>SR-</a:t>
            </a:r>
            <a:r>
              <a:rPr lang="en-US" altLang="zh-CN" dirty="0" err="1"/>
              <a:t>ResNet</a:t>
            </a:r>
            <a:r>
              <a:rPr lang="zh-CN" altLang="en-US" dirty="0"/>
              <a:t>完成。</a:t>
            </a:r>
            <a:endParaRPr lang="en-US" altLang="zh-CN" dirty="0"/>
          </a:p>
          <a:p>
            <a:r>
              <a:rPr lang="zh-CN" altLang="en-US" dirty="0"/>
              <a:t>在此用到</a:t>
            </a:r>
            <a:r>
              <a:rPr lang="en-US" altLang="zh-CN" dirty="0"/>
              <a:t>SR-Net</a:t>
            </a:r>
            <a:r>
              <a:rPr lang="zh-CN" altLang="en-US" dirty="0"/>
              <a:t>的贡献在于引用到了</a:t>
            </a:r>
            <a:r>
              <a:rPr lang="en-US" altLang="zh-CN" dirty="0"/>
              <a:t>Batch Normalization</a:t>
            </a:r>
            <a:r>
              <a:rPr lang="zh-CN" altLang="en-US" dirty="0"/>
              <a:t>。实验上证明了</a:t>
            </a:r>
            <a:r>
              <a:rPr lang="en-US" altLang="zh-CN" dirty="0"/>
              <a:t>BN</a:t>
            </a:r>
            <a:r>
              <a:rPr lang="zh-CN" altLang="en-US" dirty="0"/>
              <a:t>和</a:t>
            </a:r>
            <a:r>
              <a:rPr lang="en-US" altLang="zh-CN" dirty="0"/>
              <a:t>Res</a:t>
            </a:r>
            <a:r>
              <a:rPr lang="zh-CN" altLang="en-US" dirty="0"/>
              <a:t>网络的兼容性，产生了良好的效果。</a:t>
            </a:r>
            <a:endParaRPr lang="en-US" altLang="zh-CN" dirty="0"/>
          </a:p>
          <a:p>
            <a:endParaRPr lang="en-US" altLang="zh-CN" dirty="0"/>
          </a:p>
          <a:p>
            <a:r>
              <a:rPr lang="zh-CN" altLang="en-US" dirty="0"/>
              <a:t>文中还给出了对基于</a:t>
            </a:r>
            <a:r>
              <a:rPr lang="en-US" altLang="zh-CN" dirty="0" err="1"/>
              <a:t>MSELoss</a:t>
            </a:r>
            <a:r>
              <a:rPr lang="zh-CN" altLang="en-US" dirty="0"/>
              <a:t>、基于</a:t>
            </a:r>
            <a:r>
              <a:rPr lang="en-US" altLang="zh-CN" dirty="0"/>
              <a:t>VGG</a:t>
            </a:r>
            <a:r>
              <a:rPr lang="zh-CN" altLang="en-US" dirty="0"/>
              <a:t>底层模型特征和</a:t>
            </a:r>
            <a:r>
              <a:rPr lang="en-US" altLang="zh-CN" dirty="0"/>
              <a:t>VGG</a:t>
            </a:r>
            <a:r>
              <a:rPr lang="zh-CN" altLang="en-US" dirty="0"/>
              <a:t>高层特征的训练结果的对比，事实证明基于</a:t>
            </a:r>
            <a:r>
              <a:rPr lang="en-US" altLang="zh-CN" dirty="0"/>
              <a:t>VGG</a:t>
            </a:r>
            <a:r>
              <a:rPr lang="zh-CN" altLang="en-US" dirty="0"/>
              <a:t>高层特征的纹理结果最明显。</a:t>
            </a:r>
            <a:endParaRPr lang="en-US" altLang="zh-CN"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16</a:t>
            </a:fld>
            <a:endParaRPr lang="zh-CN" altLang="en-US"/>
          </a:p>
        </p:txBody>
      </p:sp>
    </p:spTree>
    <p:extLst>
      <p:ext uri="{BB962C8B-B14F-4D97-AF65-F5344CB8AC3E}">
        <p14:creationId xmlns:p14="http://schemas.microsoft.com/office/powerpoint/2010/main" val="11783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17</a:t>
            </a:fld>
            <a:endParaRPr lang="zh-CN" altLang="en-US"/>
          </a:p>
        </p:txBody>
      </p:sp>
    </p:spTree>
    <p:extLst>
      <p:ext uri="{BB962C8B-B14F-4D97-AF65-F5344CB8AC3E}">
        <p14:creationId xmlns:p14="http://schemas.microsoft.com/office/powerpoint/2010/main" val="389006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干的事情：尝试将视觉的语义信息作为输入，影响</a:t>
            </a:r>
            <a:r>
              <a:rPr lang="en-US" altLang="zh-CN" baseline="0" dirty="0"/>
              <a:t>SR</a:t>
            </a:r>
            <a:r>
              <a:rPr lang="zh-CN" altLang="en-US" baseline="0" dirty="0"/>
              <a:t>的结果。（有些类似于手工更改高级特征）</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a:t>注意到</a:t>
            </a:r>
            <a:r>
              <a:rPr lang="en-US" altLang="zh-CN" baseline="0" dirty="0"/>
              <a:t>skip connection</a:t>
            </a:r>
            <a:r>
              <a:rPr lang="zh-CN" altLang="en-US" baseline="0" dirty="0"/>
              <a:t>，网络也是在从</a:t>
            </a:r>
            <a:r>
              <a:rPr lang="en-US" altLang="zh-CN" baseline="0" dirty="0"/>
              <a:t>LR</a:t>
            </a:r>
            <a:r>
              <a:rPr lang="zh-CN" altLang="en-US" baseline="0" dirty="0"/>
              <a:t>中学习残差的特征图；</a:t>
            </a:r>
            <a:endParaRPr lang="zh-CN" altLang="en-US" dirty="0"/>
          </a:p>
          <a:p>
            <a:pPr marL="228600" indent="-228600">
              <a:buAutoNum type="arabicPeriod"/>
            </a:pPr>
            <a:r>
              <a:rPr lang="zh-CN" altLang="en-US" baseline="0" dirty="0"/>
              <a:t>上采样的过程不是一个直接的过程。相反，它通过给定的</a:t>
            </a:r>
            <a:r>
              <a:rPr lang="en-US" altLang="zh-CN" baseline="0" dirty="0"/>
              <a:t>facial attribute</a:t>
            </a:r>
            <a:r>
              <a:rPr lang="zh-CN" altLang="en-US" baseline="0" dirty="0"/>
              <a:t>编码了</a:t>
            </a:r>
            <a:r>
              <a:rPr lang="en-US" altLang="zh-CN" baseline="0" dirty="0"/>
              <a:t>LR images</a:t>
            </a:r>
            <a:r>
              <a:rPr lang="zh-CN" altLang="en-US" baseline="0" dirty="0"/>
              <a:t>，再通过网络对编码的</a:t>
            </a:r>
            <a:r>
              <a:rPr lang="en-US" altLang="zh-CN" baseline="0" dirty="0"/>
              <a:t>feature maps</a:t>
            </a:r>
            <a:r>
              <a:rPr lang="zh-CN" altLang="en-US" baseline="0" dirty="0"/>
              <a:t>作上采样，同时，它给了我们手动添加视觉、语义信息的接口，并且可以通过调整语义来添加或者删除相应的特征。</a:t>
            </a:r>
            <a:endParaRPr lang="en-US" altLang="zh-CN" baseline="0" dirty="0"/>
          </a:p>
          <a:p>
            <a:pPr marL="228600" indent="-228600">
              <a:buAutoNum type="arabicPeriod"/>
            </a:pPr>
            <a:r>
              <a:rPr lang="en-US" altLang="zh-CN" baseline="0" dirty="0"/>
              <a:t>Loss</a:t>
            </a:r>
            <a:r>
              <a:rPr lang="zh-CN" altLang="en-US" baseline="0" dirty="0"/>
              <a:t>是</a:t>
            </a:r>
            <a:r>
              <a:rPr lang="en-US" altLang="zh-CN" baseline="0" dirty="0"/>
              <a:t>Perceptual</a:t>
            </a:r>
            <a:r>
              <a:rPr lang="zh-CN" altLang="en-US" baseline="0" dirty="0"/>
              <a:t>和</a:t>
            </a:r>
            <a:r>
              <a:rPr lang="en-US" altLang="zh-CN" baseline="0" dirty="0"/>
              <a:t>MSE</a:t>
            </a:r>
            <a:r>
              <a:rPr lang="zh-CN" altLang="en-US" baseline="0" dirty="0"/>
              <a:t>相结合的产物；</a:t>
            </a:r>
            <a:endParaRPr lang="en-US" altLang="zh-CN" baseline="0"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18</a:t>
            </a:fld>
            <a:endParaRPr lang="zh-CN" altLang="en-US"/>
          </a:p>
        </p:txBody>
      </p:sp>
    </p:spTree>
    <p:extLst>
      <p:ext uri="{BB962C8B-B14F-4D97-AF65-F5344CB8AC3E}">
        <p14:creationId xmlns:p14="http://schemas.microsoft.com/office/powerpoint/2010/main" val="99303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同时实现两个任务：增加人脸质量、标记人脸特征点</a:t>
            </a:r>
            <a:r>
              <a:rPr lang="en-US" altLang="zh-CN" dirty="0"/>
              <a:t>(</a:t>
            </a:r>
            <a:r>
              <a:rPr lang="en-US" altLang="zh-CN" dirty="0" err="1"/>
              <a:t>heatmap</a:t>
            </a:r>
            <a:r>
              <a:rPr lang="en-US" altLang="zh-CN" baseline="0" dirty="0"/>
              <a:t> loss</a:t>
            </a:r>
            <a:r>
              <a:rPr lang="en-US" altLang="zh-CN" dirty="0"/>
              <a:t>)</a:t>
            </a:r>
          </a:p>
          <a:p>
            <a:r>
              <a:rPr lang="zh-CN" altLang="en-US" dirty="0"/>
              <a:t>本文所提出的</a:t>
            </a:r>
            <a:r>
              <a:rPr lang="en-US" altLang="zh-CN" dirty="0"/>
              <a:t>Super-FAN</a:t>
            </a:r>
            <a:r>
              <a:rPr lang="zh-CN" altLang="en-US" dirty="0"/>
              <a:t>架构包含三个相连的网络：第一个是刚刚提出的超分辨率网络。第二个网络是基于</a:t>
            </a:r>
            <a:r>
              <a:rPr lang="en-US" altLang="zh-CN" dirty="0"/>
              <a:t>WGAN</a:t>
            </a:r>
            <a:r>
              <a:rPr lang="zh-CN" altLang="en-US" dirty="0"/>
              <a:t>的鉴别器，用于区分超分辨率和原始</a:t>
            </a:r>
            <a:r>
              <a:rPr lang="en-US" altLang="zh-CN" dirty="0"/>
              <a:t>HR</a:t>
            </a:r>
            <a:r>
              <a:rPr lang="zh-CN" altLang="en-US" dirty="0"/>
              <a:t>图像。第三个网络是</a:t>
            </a:r>
            <a:r>
              <a:rPr lang="en-US" altLang="zh-CN" dirty="0"/>
              <a:t>FAN</a:t>
            </a:r>
            <a:r>
              <a:rPr lang="zh-CN" altLang="en-US" dirty="0"/>
              <a:t>，这是一个人脸对齐网络，用于定位超分辨率人脸图像上的面部特征点，并通过新引入的热图失真来提高超分辨率。</a:t>
            </a:r>
            <a:endParaRPr lang="en-US" altLang="zh-CN" dirty="0"/>
          </a:p>
          <a:p>
            <a:r>
              <a:rPr lang="zh-CN" altLang="en-US" dirty="0"/>
              <a:t>两者是一个鸡和蛋的问题：采用了</a:t>
            </a:r>
            <a:r>
              <a:rPr lang="en-US" altLang="zh-CN" dirty="0" err="1"/>
              <a:t>SR+Discri</a:t>
            </a:r>
            <a:r>
              <a:rPr lang="zh-CN" altLang="en-US" dirty="0"/>
              <a:t>网络加强了分辨率、帮助网络采用</a:t>
            </a:r>
            <a:r>
              <a:rPr lang="en-US" altLang="zh-CN" dirty="0" err="1"/>
              <a:t>heatmaploss</a:t>
            </a:r>
            <a:r>
              <a:rPr lang="zh-CN" altLang="en-US" dirty="0"/>
              <a:t>找到特征点，协助了人脸对齐也帮助了超分辨率的加成。</a:t>
            </a:r>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19</a:t>
            </a:fld>
            <a:endParaRPr lang="zh-CN" altLang="en-US"/>
          </a:p>
        </p:txBody>
      </p:sp>
    </p:spTree>
    <p:extLst>
      <p:ext uri="{BB962C8B-B14F-4D97-AF65-F5344CB8AC3E}">
        <p14:creationId xmlns:p14="http://schemas.microsoft.com/office/powerpoint/2010/main" val="6351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21</a:t>
            </a:fld>
            <a:endParaRPr lang="zh-CN" altLang="en-US"/>
          </a:p>
        </p:txBody>
      </p:sp>
    </p:spTree>
    <p:extLst>
      <p:ext uri="{BB962C8B-B14F-4D97-AF65-F5344CB8AC3E}">
        <p14:creationId xmlns:p14="http://schemas.microsoft.com/office/powerpoint/2010/main" val="19115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DE68CD-9CAB-4ABC-88BE-C995A1D67EA6}" type="slidenum">
              <a:rPr lang="zh-CN" altLang="en-US" smtClean="0"/>
              <a:t>2</a:t>
            </a:fld>
            <a:endParaRPr lang="zh-CN" altLang="en-US"/>
          </a:p>
        </p:txBody>
      </p:sp>
      <p:sp>
        <p:nvSpPr>
          <p:cNvPr id="5" name="页脚占位符 4"/>
          <p:cNvSpPr>
            <a:spLocks noGrp="1"/>
          </p:cNvSpPr>
          <p:nvPr>
            <p:ph type="ftr" sz="quarter" idx="11"/>
          </p:nvPr>
        </p:nvSpPr>
        <p:spPr/>
        <p:txBody>
          <a:bodyPr/>
          <a:lstStyle/>
          <a:p>
            <a:r>
              <a:rPr lang="en-US" altLang="zh-CN"/>
              <a:t>[1] Quoted from ESPCN (CVPR, 2016)</a:t>
            </a:r>
            <a:endParaRPr lang="zh-CN" altLang="en-US"/>
          </a:p>
        </p:txBody>
      </p:sp>
    </p:spTree>
    <p:extLst>
      <p:ext uri="{BB962C8B-B14F-4D97-AF65-F5344CB8AC3E}">
        <p14:creationId xmlns:p14="http://schemas.microsoft.com/office/powerpoint/2010/main" val="1913654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总结了一下几个趋势：</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受限于</a:t>
            </a:r>
            <a:r>
              <a:rPr lang="en-US" altLang="zh-CN" dirty="0"/>
              <a:t>general SISR</a:t>
            </a:r>
            <a:r>
              <a:rPr lang="zh-CN" altLang="en-US" dirty="0"/>
              <a:t>的任务要求，基于深度学习的基本网络结构较为成熟，目前网络结构上下手非常困难；</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与此同时，从</a:t>
            </a:r>
            <a:r>
              <a:rPr lang="en-US" altLang="zh-CN" dirty="0"/>
              <a:t>18</a:t>
            </a:r>
            <a:r>
              <a:rPr lang="zh-CN" altLang="en-US" dirty="0"/>
              <a:t>年的接受情况来看，由于</a:t>
            </a:r>
            <a:r>
              <a:rPr lang="en-US" altLang="zh-CN" dirty="0"/>
              <a:t>SISR</a:t>
            </a:r>
            <a:r>
              <a:rPr lang="zh-CN" altLang="en-US" dirty="0"/>
              <a:t>本身是一个应用非常广泛的领域，基于特定应用的研究有着很好的市场；</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Residual Learning, GAN, encoder-decoder</a:t>
            </a:r>
            <a:r>
              <a:rPr lang="zh-CN" altLang="en-US" dirty="0"/>
              <a:t>结构是主流；</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基于特定应用开发：卫星 航空图像分析、医疗图像处理、图像压缩以及视频增强；</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22</a:t>
            </a:fld>
            <a:endParaRPr lang="zh-CN" altLang="en-US"/>
          </a:p>
        </p:txBody>
      </p:sp>
    </p:spTree>
    <p:extLst>
      <p:ext uri="{BB962C8B-B14F-4D97-AF65-F5344CB8AC3E}">
        <p14:creationId xmlns:p14="http://schemas.microsoft.com/office/powerpoint/2010/main" val="356791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a:t>从工程的角度来说，问题的本质是一个重建问题。</a:t>
            </a:r>
            <a:endParaRPr lang="en-US" altLang="zh-CN" baseline="0" dirty="0"/>
          </a:p>
          <a:p>
            <a:pPr marL="228600" indent="-228600">
              <a:buAutoNum type="arabicPeriod"/>
            </a:pPr>
            <a:r>
              <a:rPr lang="zh-CN" altLang="en-US" dirty="0"/>
              <a:t>网络的训练基于反向传播，</a:t>
            </a:r>
            <a:r>
              <a:rPr lang="en-US" altLang="zh-CN" dirty="0"/>
              <a:t>Loss</a:t>
            </a:r>
            <a:r>
              <a:rPr lang="zh-CN" altLang="en-US" dirty="0"/>
              <a:t>的计算在与</a:t>
            </a:r>
            <a:r>
              <a:rPr lang="en-US" altLang="zh-CN" dirty="0"/>
              <a:t>HR</a:t>
            </a:r>
            <a:r>
              <a:rPr lang="zh-CN" altLang="en-US" dirty="0"/>
              <a:t>的比较上设计。</a:t>
            </a:r>
            <a:endParaRPr lang="en-US" altLang="zh-CN" dirty="0"/>
          </a:p>
          <a:p>
            <a:pPr marL="228600" indent="-228600">
              <a:buAutoNum type="arabicPeriod"/>
            </a:pPr>
            <a:r>
              <a:rPr lang="zh-CN" altLang="en-US" dirty="0"/>
              <a:t>模型的评估也基于这样的结构，</a:t>
            </a:r>
            <a:r>
              <a:rPr lang="en-US" altLang="zh-CN" dirty="0" err="1"/>
              <a:t>Eval</a:t>
            </a:r>
            <a:r>
              <a:rPr lang="zh-CN" altLang="en-US" dirty="0"/>
              <a:t>在</a:t>
            </a:r>
            <a:r>
              <a:rPr lang="en-US" altLang="zh-CN" dirty="0"/>
              <a:t>SR</a:t>
            </a:r>
            <a:r>
              <a:rPr lang="zh-CN" altLang="en-US" dirty="0"/>
              <a:t>与</a:t>
            </a:r>
            <a:r>
              <a:rPr lang="en-US" altLang="zh-CN" dirty="0"/>
              <a:t>HR</a:t>
            </a:r>
            <a:r>
              <a:rPr lang="zh-CN" altLang="en-US" dirty="0"/>
              <a:t>中计算，此处没有标出。</a:t>
            </a:r>
          </a:p>
        </p:txBody>
      </p:sp>
      <p:sp>
        <p:nvSpPr>
          <p:cNvPr id="4" name="灯片编号占位符 3"/>
          <p:cNvSpPr>
            <a:spLocks noGrp="1"/>
          </p:cNvSpPr>
          <p:nvPr>
            <p:ph type="sldNum" sz="quarter" idx="10"/>
          </p:nvPr>
        </p:nvSpPr>
        <p:spPr/>
        <p:txBody>
          <a:bodyPr/>
          <a:lstStyle/>
          <a:p>
            <a:fld id="{333FEE78-2D07-4C96-AB5A-4E7AE0F4C07A}" type="slidenum">
              <a:rPr lang="zh-CN" altLang="en-US" smtClean="0"/>
              <a:t>3</a:t>
            </a:fld>
            <a:endParaRPr lang="zh-CN" altLang="en-US"/>
          </a:p>
        </p:txBody>
      </p:sp>
      <p:sp>
        <p:nvSpPr>
          <p:cNvPr id="5" name="页脚占位符 4"/>
          <p:cNvSpPr>
            <a:spLocks noGrp="1"/>
          </p:cNvSpPr>
          <p:nvPr>
            <p:ph type="ftr" sz="quarter" idx="11"/>
          </p:nvPr>
        </p:nvSpPr>
        <p:spPr/>
        <p:txBody>
          <a:bodyPr/>
          <a:lstStyle/>
          <a:p>
            <a:r>
              <a:rPr lang="en-US" altLang="zh-CN"/>
              <a:t>[1] Quoted from ESPCN (CVPR, 2016)</a:t>
            </a:r>
            <a:endParaRPr lang="zh-CN" altLang="en-US"/>
          </a:p>
        </p:txBody>
      </p:sp>
    </p:spTree>
    <p:extLst>
      <p:ext uri="{BB962C8B-B14F-4D97-AF65-F5344CB8AC3E}">
        <p14:creationId xmlns:p14="http://schemas.microsoft.com/office/powerpoint/2010/main" val="168581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a:t>几个解释：</a:t>
            </a:r>
            <a:endParaRPr kumimoji="1" lang="en-US" altLang="zh-CN" dirty="0"/>
          </a:p>
          <a:p>
            <a:pPr marL="228600" indent="-228600">
              <a:buAutoNum type="arabicPeriod"/>
            </a:pPr>
            <a:r>
              <a:rPr kumimoji="1" lang="zh-CN" altLang="en-US" baseline="0" dirty="0"/>
              <a:t>高低频信息。这里没有给出严谨的数学定义，后文讲</a:t>
            </a:r>
            <a:r>
              <a:rPr kumimoji="1" lang="en-US" altLang="zh-CN" baseline="0" dirty="0"/>
              <a:t>Residual</a:t>
            </a:r>
            <a:r>
              <a:rPr kumimoji="1" lang="zh-CN" altLang="en-US" baseline="0" dirty="0"/>
              <a:t>的时候会重新提到，一般认为</a:t>
            </a:r>
            <a:r>
              <a:rPr kumimoji="1" lang="en-US" altLang="zh-CN" baseline="0" dirty="0"/>
              <a:t>high-frequency</a:t>
            </a:r>
            <a:r>
              <a:rPr kumimoji="1" lang="zh-CN" altLang="en-US" baseline="0" dirty="0"/>
              <a:t>信息包含在</a:t>
            </a:r>
            <a:r>
              <a:rPr kumimoji="1" lang="en-US" altLang="zh-CN" baseline="0" dirty="0"/>
              <a:t>HR</a:t>
            </a:r>
            <a:r>
              <a:rPr kumimoji="1" lang="zh-CN" altLang="en-US" baseline="0" dirty="0"/>
              <a:t>和</a:t>
            </a:r>
            <a:r>
              <a:rPr kumimoji="1" lang="en-US" altLang="zh-CN" baseline="0" dirty="0"/>
              <a:t>interpolated LR</a:t>
            </a:r>
            <a:r>
              <a:rPr kumimoji="1" lang="zh-CN" altLang="en-US" baseline="0" dirty="0"/>
              <a:t>的差值之间，即</a:t>
            </a:r>
            <a:r>
              <a:rPr kumimoji="1" lang="en-US" altLang="zh-CN" baseline="0" dirty="0"/>
              <a:t>residual</a:t>
            </a:r>
            <a:r>
              <a:rPr kumimoji="1" lang="zh-CN" altLang="en-US" baseline="0" dirty="0"/>
              <a:t>，是一个比较</a:t>
            </a:r>
            <a:r>
              <a:rPr kumimoji="1" lang="en-US" altLang="zh-CN" baseline="0" dirty="0"/>
              <a:t>intuition</a:t>
            </a:r>
            <a:r>
              <a:rPr kumimoji="1" lang="zh-CN" altLang="en-US" baseline="0" dirty="0"/>
              <a:t>的概念。</a:t>
            </a:r>
            <a:endParaRPr kumimoji="1" lang="en-US" altLang="zh-CN" baseline="0" dirty="0"/>
          </a:p>
          <a:p>
            <a:pPr marL="228600" indent="-228600">
              <a:buAutoNum type="arabicPeriod"/>
            </a:pPr>
            <a:r>
              <a:rPr kumimoji="1" lang="zh-CN" altLang="en-US" baseline="0" dirty="0"/>
              <a:t>非适定问题。这里同样没有给出严谨的数学定义，直观的理解是，众多不同的</a:t>
            </a:r>
            <a:r>
              <a:rPr kumimoji="1" lang="en-US" altLang="zh-CN" baseline="0" dirty="0"/>
              <a:t>HR</a:t>
            </a:r>
            <a:r>
              <a:rPr kumimoji="1" lang="zh-CN" altLang="en-US" baseline="0" dirty="0"/>
              <a:t>可以生成完全相同的</a:t>
            </a:r>
            <a:r>
              <a:rPr kumimoji="1" lang="en-US" altLang="zh-CN" baseline="0" dirty="0"/>
              <a:t>LR</a:t>
            </a:r>
            <a:r>
              <a:rPr kumimoji="1" lang="zh-CN" altLang="en-US" baseline="0" dirty="0"/>
              <a:t>，所以这是一个</a:t>
            </a:r>
            <a:r>
              <a:rPr kumimoji="1" lang="en-US" altLang="zh-CN" baseline="0" dirty="0"/>
              <a:t>inverse</a:t>
            </a:r>
            <a:r>
              <a:rPr kumimoji="1" lang="zh-CN" altLang="en-US" baseline="0" dirty="0"/>
              <a:t>问题，从而它是不适定的。</a:t>
            </a:r>
            <a:endParaRPr kumimoji="1" lang="en-US" altLang="zh-CN" dirty="0"/>
          </a:p>
        </p:txBody>
      </p:sp>
      <p:sp>
        <p:nvSpPr>
          <p:cNvPr id="4" name="灯片编号占位符 3"/>
          <p:cNvSpPr>
            <a:spLocks noGrp="1"/>
          </p:cNvSpPr>
          <p:nvPr>
            <p:ph type="sldNum" sz="quarter" idx="5"/>
          </p:nvPr>
        </p:nvSpPr>
        <p:spPr/>
        <p:txBody>
          <a:bodyPr/>
          <a:lstStyle/>
          <a:p>
            <a:fld id="{333FEE78-2D07-4C96-AB5A-4E7AE0F4C07A}" type="slidenum">
              <a:rPr lang="zh-CN" altLang="en-US" smtClean="0"/>
              <a:t>4</a:t>
            </a:fld>
            <a:endParaRPr lang="zh-CN" altLang="en-US"/>
          </a:p>
        </p:txBody>
      </p:sp>
      <p:sp>
        <p:nvSpPr>
          <p:cNvPr id="5" name="页脚占位符 4"/>
          <p:cNvSpPr>
            <a:spLocks noGrp="1"/>
          </p:cNvSpPr>
          <p:nvPr>
            <p:ph type="ftr" sz="quarter" idx="10"/>
          </p:nvPr>
        </p:nvSpPr>
        <p:spPr/>
        <p:txBody>
          <a:bodyPr/>
          <a:lstStyle/>
          <a:p>
            <a:r>
              <a:rPr lang="en-US" altLang="zh-CN"/>
              <a:t>[1] Quoted from ESPCN (CVPR, 2016)</a:t>
            </a:r>
            <a:endParaRPr lang="zh-CN" altLang="en-US"/>
          </a:p>
        </p:txBody>
      </p:sp>
    </p:spTree>
    <p:extLst>
      <p:ext uri="{BB962C8B-B14F-4D97-AF65-F5344CB8AC3E}">
        <p14:creationId xmlns:p14="http://schemas.microsoft.com/office/powerpoint/2010/main" val="1773175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这是香港中文大学</a:t>
            </a:r>
            <a:r>
              <a:rPr lang="en-US" altLang="zh-CN" dirty="0"/>
              <a:t>2014</a:t>
            </a:r>
            <a:r>
              <a:rPr lang="zh-CN" altLang="en-US" dirty="0"/>
              <a:t>年在</a:t>
            </a:r>
            <a:r>
              <a:rPr lang="en-US" altLang="zh-CN" dirty="0"/>
              <a:t>ECCV</a:t>
            </a:r>
            <a:r>
              <a:rPr lang="zh-CN" altLang="en-US" dirty="0"/>
              <a:t>上发表的文章，是第一个基于深度学习的</a:t>
            </a:r>
            <a:r>
              <a:rPr lang="en-US" altLang="zh-CN" dirty="0"/>
              <a:t>general method</a:t>
            </a:r>
            <a:r>
              <a:rPr lang="zh-CN" altLang="en-US" dirty="0"/>
              <a:t>。</a:t>
            </a:r>
            <a:endParaRPr lang="en-US" altLang="zh-CN" dirty="0"/>
          </a:p>
          <a:p>
            <a:r>
              <a:rPr lang="zh-CN" altLang="en-US" dirty="0"/>
              <a:t>文章采用了非常简单的三卷积层的网络结构，模型的建立受到传统方法的启发，网络的三层结构被解释成：块提取与特征表示、特征非线性映射和重建过程</a:t>
            </a:r>
            <a:endParaRPr lang="en-US" altLang="zh-CN" dirty="0"/>
          </a:p>
          <a:p>
            <a:r>
              <a:rPr lang="zh-CN" altLang="en-US" dirty="0"/>
              <a:t>实际执行的过程中，取第一层</a:t>
            </a:r>
            <a:r>
              <a:rPr lang="en-US" altLang="zh-CN" dirty="0"/>
              <a:t>f_1</a:t>
            </a:r>
            <a:r>
              <a:rPr lang="en-US" altLang="zh-CN" baseline="0" dirty="0"/>
              <a:t> = 9, f_2 = 1, f_3 = 5, n1 = 64, n2 = 32;</a:t>
            </a:r>
          </a:p>
          <a:p>
            <a:r>
              <a:rPr lang="zh-CN" altLang="en-US" baseline="0" dirty="0"/>
              <a:t>采用</a:t>
            </a:r>
            <a:r>
              <a:rPr lang="en-US" altLang="zh-CN" baseline="0" dirty="0"/>
              <a:t>PSNR</a:t>
            </a:r>
            <a:r>
              <a:rPr lang="zh-CN" altLang="en-US" baseline="0" dirty="0"/>
              <a:t>作为评价函数。</a:t>
            </a:r>
            <a:endParaRPr lang="en-US" altLang="zh-CN" baseline="0" dirty="0"/>
          </a:p>
          <a:p>
            <a:r>
              <a:rPr lang="zh-CN" altLang="en-US" baseline="0" dirty="0"/>
              <a:t>要解决的问题、显而易见的三个缺点：</a:t>
            </a:r>
            <a:endParaRPr lang="en-US" altLang="zh-CN" baseline="0" dirty="0"/>
          </a:p>
          <a:p>
            <a:pPr marL="228600" indent="-228600">
              <a:buAutoNum type="arabicPeriod"/>
            </a:pPr>
            <a:r>
              <a:rPr lang="zh-CN" altLang="en-US" baseline="0" dirty="0"/>
              <a:t>计算复杂。放大在第一步完成，整个计算在</a:t>
            </a:r>
            <a:r>
              <a:rPr lang="en-US" altLang="zh-CN" baseline="0" dirty="0"/>
              <a:t>HR</a:t>
            </a:r>
            <a:r>
              <a:rPr lang="zh-CN" altLang="en-US" baseline="0" dirty="0"/>
              <a:t>空间中进行，增加了计算复杂性，也限制了网络层数的增加，制约</a:t>
            </a:r>
            <a:r>
              <a:rPr lang="zh-CN" altLang="en-US" baseline="0"/>
              <a:t>了感受野；</a:t>
            </a:r>
            <a:endParaRPr lang="en-US" altLang="zh-CN" baseline="0" dirty="0"/>
          </a:p>
          <a:p>
            <a:pPr marL="228600" indent="-228600">
              <a:buAutoNum type="arabicPeriod"/>
            </a:pPr>
            <a:r>
              <a:rPr lang="en-US" altLang="zh-CN" baseline="0" dirty="0"/>
              <a:t>MSE Loss</a:t>
            </a:r>
            <a:r>
              <a:rPr lang="zh-CN" altLang="en-US" baseline="0" dirty="0"/>
              <a:t>本身不够好，尤其是对于较大的</a:t>
            </a:r>
            <a:r>
              <a:rPr lang="en-US" altLang="zh-CN" baseline="0" dirty="0"/>
              <a:t>factor</a:t>
            </a:r>
            <a:r>
              <a:rPr lang="zh-CN" altLang="en-US" baseline="0" dirty="0"/>
              <a:t>会带来过度平滑的问题，并且也不接近于人类的视觉感知（后文会提到）；</a:t>
            </a:r>
            <a:endParaRPr lang="en-US" altLang="zh-CN" baseline="0" dirty="0"/>
          </a:p>
          <a:p>
            <a:pPr marL="228600" indent="-228600">
              <a:buAutoNum type="arabicPeriod"/>
            </a:pPr>
            <a:r>
              <a:rPr lang="zh-CN" altLang="en-US" baseline="0" dirty="0"/>
              <a:t>一个网络只能针对单一的</a:t>
            </a:r>
            <a:r>
              <a:rPr lang="en-US" altLang="zh-CN" baseline="0" dirty="0"/>
              <a:t>factor</a:t>
            </a:r>
            <a:r>
              <a:rPr lang="zh-CN" altLang="en-US" baseline="0" dirty="0"/>
              <a:t>训练和应用；</a:t>
            </a:r>
            <a:endParaRPr lang="en-US" altLang="zh-CN" baseline="0" dirty="0"/>
          </a:p>
          <a:p>
            <a:pPr marL="0" indent="0">
              <a:buNone/>
            </a:pPr>
            <a:r>
              <a:rPr lang="zh-CN" altLang="en-US" baseline="0" dirty="0"/>
              <a:t>几个优化的思路：</a:t>
            </a:r>
            <a:endParaRPr lang="en-US" altLang="zh-CN" baseline="0" dirty="0"/>
          </a:p>
          <a:p>
            <a:pPr marL="228600" indent="-228600">
              <a:buAutoNum type="arabicPeriod"/>
            </a:pPr>
            <a:r>
              <a:rPr lang="zh-CN" altLang="en-US" baseline="0" dirty="0"/>
              <a:t>减小计算的背景空间，减小卷积核大小；</a:t>
            </a:r>
            <a:endParaRPr lang="en-US" altLang="zh-CN" baseline="0" dirty="0"/>
          </a:p>
          <a:p>
            <a:pPr marL="228600" indent="-228600">
              <a:buAutoNum type="arabicPeriod"/>
            </a:pPr>
            <a:r>
              <a:rPr lang="zh-CN" altLang="en-US" dirty="0"/>
              <a:t>增大网络深度，加大感受野；（两个问题：</a:t>
            </a:r>
            <a:r>
              <a:rPr lang="en-US" altLang="zh-CN" dirty="0"/>
              <a:t>1. </a:t>
            </a:r>
            <a:r>
              <a:rPr lang="zh-CN" altLang="en-US" dirty="0"/>
              <a:t>如何合理的加大网络深度，不带来训练困难；</a:t>
            </a:r>
            <a:r>
              <a:rPr lang="en-US" altLang="zh-CN" dirty="0"/>
              <a:t>2. </a:t>
            </a:r>
            <a:r>
              <a:rPr lang="zh-CN" altLang="en-US" dirty="0"/>
              <a:t>面临</a:t>
            </a:r>
            <a:r>
              <a:rPr lang="en-US" altLang="zh-CN" dirty="0"/>
              <a:t>overly-smooth</a:t>
            </a:r>
            <a:r>
              <a:rPr lang="zh-CN" altLang="en-US" dirty="0"/>
              <a:t>的</a:t>
            </a:r>
            <a:r>
              <a:rPr lang="en-US" altLang="zh-CN" dirty="0"/>
              <a:t>trade-off</a:t>
            </a:r>
            <a:r>
              <a:rPr lang="zh-CN" altLang="en-US" dirty="0"/>
              <a:t>）；</a:t>
            </a:r>
            <a:endParaRPr lang="en-US" altLang="zh-CN" dirty="0"/>
          </a:p>
          <a:p>
            <a:pPr marL="228600" indent="-228600">
              <a:buAutoNum type="arabicPeriod"/>
            </a:pPr>
            <a:r>
              <a:rPr lang="zh-CN" altLang="en-US" dirty="0"/>
              <a:t>针对可能的不同放大倍数进行优化；</a:t>
            </a:r>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6</a:t>
            </a:fld>
            <a:endParaRPr lang="zh-CN" altLang="en-US"/>
          </a:p>
        </p:txBody>
      </p:sp>
    </p:spTree>
    <p:extLst>
      <p:ext uri="{BB962C8B-B14F-4D97-AF65-F5344CB8AC3E}">
        <p14:creationId xmlns:p14="http://schemas.microsoft.com/office/powerpoint/2010/main" val="309334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这是由同一个实验室带来的</a:t>
            </a:r>
            <a:r>
              <a:rPr lang="en-US" altLang="zh-CN" dirty="0"/>
              <a:t>improved version</a:t>
            </a:r>
            <a:r>
              <a:rPr lang="zh-CN" altLang="en-US" dirty="0"/>
              <a:t>，于</a:t>
            </a:r>
            <a:r>
              <a:rPr lang="en-US" altLang="zh-CN" dirty="0"/>
              <a:t>2016</a:t>
            </a:r>
            <a:r>
              <a:rPr lang="zh-CN" altLang="en-US" dirty="0"/>
              <a:t>年在</a:t>
            </a:r>
            <a:r>
              <a:rPr lang="en-US" altLang="zh-CN" dirty="0"/>
              <a:t>ECCV</a:t>
            </a:r>
            <a:r>
              <a:rPr lang="zh-CN" altLang="en-US" dirty="0"/>
              <a:t>上发表。</a:t>
            </a:r>
            <a:endParaRPr lang="en-US" altLang="zh-CN" dirty="0"/>
          </a:p>
          <a:p>
            <a:r>
              <a:rPr lang="zh-CN" altLang="en-US" dirty="0"/>
              <a:t>整体思路：减小卷积核大小（减少参数）、增加层数（感受野）</a:t>
            </a:r>
            <a:endParaRPr lang="en-US" altLang="zh-CN" dirty="0"/>
          </a:p>
          <a:p>
            <a:r>
              <a:rPr lang="zh-CN" altLang="en-US" dirty="0"/>
              <a:t>具体的体现：</a:t>
            </a:r>
            <a:endParaRPr lang="en-US" altLang="zh-CN" dirty="0"/>
          </a:p>
          <a:p>
            <a:pPr marL="228600" indent="-228600">
              <a:buAutoNum type="arabicPeriod"/>
            </a:pPr>
            <a:r>
              <a:rPr lang="en-US" altLang="zh-CN" dirty="0"/>
              <a:t>Feature extraction</a:t>
            </a:r>
            <a:r>
              <a:rPr lang="zh-CN" altLang="en-US" dirty="0"/>
              <a:t>在</a:t>
            </a:r>
            <a:r>
              <a:rPr lang="en-US" altLang="zh-CN" dirty="0"/>
              <a:t>LR</a:t>
            </a:r>
            <a:r>
              <a:rPr lang="zh-CN" altLang="en-US" dirty="0"/>
              <a:t>空间中进行，</a:t>
            </a:r>
            <a:r>
              <a:rPr lang="en-US" altLang="zh-CN" dirty="0"/>
              <a:t>kernel size</a:t>
            </a:r>
            <a:r>
              <a:rPr lang="zh-CN" altLang="en-US" dirty="0"/>
              <a:t>更小；</a:t>
            </a:r>
            <a:endParaRPr lang="en-US" altLang="zh-CN" dirty="0"/>
          </a:p>
          <a:p>
            <a:pPr marL="228600" indent="-228600">
              <a:buAutoNum type="arabicPeriod"/>
            </a:pPr>
            <a:r>
              <a:rPr lang="en-US" altLang="zh-CN" dirty="0"/>
              <a:t>Non-linear</a:t>
            </a:r>
            <a:r>
              <a:rPr lang="zh-CN" altLang="en-US" dirty="0"/>
              <a:t>部分采用了</a:t>
            </a:r>
            <a:r>
              <a:rPr lang="en-US" altLang="zh-CN" dirty="0"/>
              <a:t>Shrinking</a:t>
            </a:r>
            <a:r>
              <a:rPr lang="zh-CN" altLang="en-US" dirty="0"/>
              <a:t>降维</a:t>
            </a:r>
            <a:r>
              <a:rPr lang="en-US" altLang="zh-CN" dirty="0"/>
              <a:t>+Expanding</a:t>
            </a:r>
            <a:r>
              <a:rPr lang="zh-CN" altLang="en-US" dirty="0"/>
              <a:t>扩张的手法，减少了扩大网络层数带来的计算代价；</a:t>
            </a:r>
            <a:endParaRPr lang="en-US" altLang="zh-CN" dirty="0"/>
          </a:p>
          <a:p>
            <a:pPr marL="228600" indent="-228600">
              <a:buAutoNum type="arabicPeriod"/>
            </a:pPr>
            <a:r>
              <a:rPr lang="en-US" altLang="zh-CN" dirty="0"/>
              <a:t>Deconv</a:t>
            </a:r>
            <a:r>
              <a:rPr lang="zh-CN" altLang="en-US" dirty="0"/>
              <a:t>作为放大方法，对于不同的</a:t>
            </a:r>
            <a:r>
              <a:rPr lang="en-US" altLang="zh-CN" dirty="0"/>
              <a:t>factor</a:t>
            </a:r>
            <a:r>
              <a:rPr lang="zh-CN" altLang="en-US" dirty="0"/>
              <a:t>只需要采取不同大小的</a:t>
            </a:r>
            <a:r>
              <a:rPr lang="en-US" altLang="zh-CN" dirty="0"/>
              <a:t>step</a:t>
            </a:r>
            <a:r>
              <a:rPr lang="zh-CN" altLang="en-US" dirty="0"/>
              <a:t>，从而对于特定的</a:t>
            </a:r>
            <a:r>
              <a:rPr lang="en-US" altLang="zh-CN" dirty="0"/>
              <a:t>factor</a:t>
            </a:r>
            <a:r>
              <a:rPr lang="zh-CN" altLang="en-US" dirty="0"/>
              <a:t>，</a:t>
            </a:r>
            <a:r>
              <a:rPr lang="en-US" altLang="zh-CN" dirty="0"/>
              <a:t>deconv</a:t>
            </a:r>
            <a:r>
              <a:rPr lang="zh-CN" altLang="en-US" dirty="0"/>
              <a:t>之前的部分已经有预先设定好的共享部分，是一个</a:t>
            </a:r>
            <a:r>
              <a:rPr lang="en-US" altLang="zh-CN" dirty="0"/>
              <a:t>fine-tuning</a:t>
            </a:r>
            <a:r>
              <a:rPr lang="zh-CN" altLang="en-US" dirty="0"/>
              <a:t>的过程，速度更快。</a:t>
            </a:r>
            <a:endParaRPr lang="en-US" altLang="zh-CN" dirty="0"/>
          </a:p>
          <a:p>
            <a:pPr marL="0" indent="0">
              <a:buNone/>
            </a:pPr>
            <a:r>
              <a:rPr lang="zh-CN" altLang="en-US" dirty="0"/>
              <a:t>同时，仍然采取</a:t>
            </a:r>
            <a:r>
              <a:rPr lang="en-US" altLang="zh-CN" dirty="0"/>
              <a:t>MSE</a:t>
            </a:r>
            <a:r>
              <a:rPr lang="zh-CN" altLang="en-US" dirty="0"/>
              <a:t>作为</a:t>
            </a:r>
            <a:r>
              <a:rPr lang="en-US" altLang="zh-CN" dirty="0"/>
              <a:t>Loss function</a:t>
            </a:r>
          </a:p>
          <a:p>
            <a:pPr marL="228600" indent="-228600">
              <a:buAutoNum type="arabicPeriod"/>
            </a:pPr>
            <a:endParaRPr lang="en-US" altLang="zh-CN"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7</a:t>
            </a:fld>
            <a:endParaRPr lang="zh-CN" altLang="en-US"/>
          </a:p>
        </p:txBody>
      </p:sp>
    </p:spTree>
    <p:extLst>
      <p:ext uri="{BB962C8B-B14F-4D97-AF65-F5344CB8AC3E}">
        <p14:creationId xmlns:p14="http://schemas.microsoft.com/office/powerpoint/2010/main" val="60483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这是发表在</a:t>
            </a:r>
            <a:r>
              <a:rPr lang="en-US" altLang="zh-CN" dirty="0"/>
              <a:t>2016</a:t>
            </a:r>
            <a:r>
              <a:rPr lang="zh-CN" altLang="en-US" dirty="0"/>
              <a:t>年</a:t>
            </a:r>
            <a:r>
              <a:rPr lang="en-US" altLang="zh-CN" dirty="0"/>
              <a:t>CPVR</a:t>
            </a:r>
            <a:r>
              <a:rPr lang="zh-CN" altLang="en-US" dirty="0"/>
              <a:t>上的一个方法。</a:t>
            </a:r>
            <a:endParaRPr lang="en-US" altLang="zh-CN" dirty="0"/>
          </a:p>
          <a:p>
            <a:endParaRPr lang="en-US" altLang="zh-CN" dirty="0"/>
          </a:p>
          <a:p>
            <a:r>
              <a:rPr lang="zh-CN" altLang="en-US" dirty="0"/>
              <a:t>同样也是受到改进</a:t>
            </a:r>
            <a:r>
              <a:rPr lang="en-US" altLang="zh-CN" dirty="0"/>
              <a:t>SRCNN</a:t>
            </a:r>
            <a:r>
              <a:rPr lang="zh-CN" altLang="en-US" dirty="0"/>
              <a:t>的启发，网络结构分为两个部分：</a:t>
            </a:r>
            <a:endParaRPr lang="en-US" altLang="zh-CN" dirty="0"/>
          </a:p>
          <a:p>
            <a:pPr marL="228600" indent="-228600">
              <a:buAutoNum type="arabicPeriod"/>
            </a:pPr>
            <a:r>
              <a:rPr lang="en-US" altLang="zh-CN" dirty="0"/>
              <a:t>N</a:t>
            </a:r>
            <a:r>
              <a:rPr lang="zh-CN" altLang="en-US" dirty="0"/>
              <a:t>层卷积的特征提取，得到特征层数为</a:t>
            </a:r>
            <a:r>
              <a:rPr lang="en-US" altLang="zh-CN" dirty="0"/>
              <a:t>r^2</a:t>
            </a:r>
            <a:r>
              <a:rPr lang="zh-CN" altLang="en-US" dirty="0"/>
              <a:t>的、大小仍然在</a:t>
            </a:r>
            <a:r>
              <a:rPr lang="en-US" altLang="zh-CN" dirty="0"/>
              <a:t>LR</a:t>
            </a:r>
            <a:r>
              <a:rPr lang="zh-CN" altLang="en-US" dirty="0"/>
              <a:t>空间中的特征图像；</a:t>
            </a:r>
            <a:endParaRPr lang="en-US" altLang="zh-CN" dirty="0"/>
          </a:p>
          <a:p>
            <a:pPr marL="228600" indent="-228600">
              <a:buAutoNum type="arabicPeriod"/>
            </a:pPr>
            <a:r>
              <a:rPr lang="zh-CN" altLang="en-US" dirty="0"/>
              <a:t>采用直接排列的放大方法，将</a:t>
            </a:r>
            <a:r>
              <a:rPr lang="en-US" altLang="zh-CN" dirty="0"/>
              <a:t>H*W*r^2</a:t>
            </a:r>
            <a:r>
              <a:rPr lang="zh-CN" altLang="en-US" dirty="0"/>
              <a:t>的像素点重新排列成</a:t>
            </a:r>
            <a:r>
              <a:rPr lang="en-US" altLang="zh-CN" dirty="0" err="1"/>
              <a:t>rH</a:t>
            </a:r>
            <a:r>
              <a:rPr lang="en-US" altLang="zh-CN" dirty="0"/>
              <a:t>*</a:t>
            </a:r>
            <a:r>
              <a:rPr lang="en-US" altLang="zh-CN" dirty="0" err="1"/>
              <a:t>rW</a:t>
            </a:r>
            <a:r>
              <a:rPr lang="en-US" altLang="zh-CN" dirty="0"/>
              <a:t>*1</a:t>
            </a:r>
            <a:r>
              <a:rPr lang="zh-CN" altLang="en-US" dirty="0"/>
              <a:t>的新图像；注意，这是一个排列过程，而不是卷积计算。</a:t>
            </a:r>
            <a:endParaRPr lang="en-US" altLang="zh-CN" dirty="0"/>
          </a:p>
          <a:p>
            <a:pPr marL="0" indent="0">
              <a:buNone/>
            </a:pPr>
            <a:endParaRPr lang="en-US" altLang="zh-CN" dirty="0"/>
          </a:p>
          <a:p>
            <a:pPr marL="0" indent="0">
              <a:buNone/>
            </a:pPr>
            <a:r>
              <a:rPr lang="zh-CN" altLang="en-US" dirty="0"/>
              <a:t>这么做的（直觉性的）好处：</a:t>
            </a:r>
            <a:endParaRPr lang="en-US" altLang="zh-CN" dirty="0"/>
          </a:p>
          <a:p>
            <a:pPr marL="228600" indent="-228600">
              <a:buAutoNum type="arabicPeriod"/>
            </a:pPr>
            <a:r>
              <a:rPr lang="zh-CN" altLang="en-US" dirty="0"/>
              <a:t>真实的放大过程在</a:t>
            </a:r>
            <a:r>
              <a:rPr lang="en-US" altLang="zh-CN" dirty="0"/>
              <a:t>LR</a:t>
            </a:r>
            <a:r>
              <a:rPr lang="zh-CN" altLang="en-US" dirty="0"/>
              <a:t>空间中隐藏的学习到，所有的卷积计算都在</a:t>
            </a:r>
            <a:r>
              <a:rPr lang="en-US" altLang="zh-CN" dirty="0"/>
              <a:t>LR</a:t>
            </a:r>
            <a:r>
              <a:rPr lang="zh-CN" altLang="en-US" dirty="0"/>
              <a:t>空间上，显然更快；</a:t>
            </a:r>
            <a:endParaRPr lang="en-US" altLang="zh-CN" dirty="0"/>
          </a:p>
          <a:p>
            <a:pPr marL="228600" indent="-228600">
              <a:buAutoNum type="arabicPeriod"/>
            </a:pPr>
            <a:r>
              <a:rPr lang="zh-CN" altLang="en-US" dirty="0"/>
              <a:t>直观来说，排列过程的效率是高于反卷积或重构的；</a:t>
            </a:r>
            <a:endParaRPr lang="en-US" altLang="zh-CN" dirty="0"/>
          </a:p>
          <a:p>
            <a:pPr marL="0" indent="0">
              <a:buNone/>
            </a:pPr>
            <a:endParaRPr lang="zh-CN" altLang="en-US"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8</a:t>
            </a:fld>
            <a:endParaRPr lang="zh-CN" altLang="en-US"/>
          </a:p>
        </p:txBody>
      </p:sp>
    </p:spTree>
    <p:extLst>
      <p:ext uri="{BB962C8B-B14F-4D97-AF65-F5344CB8AC3E}">
        <p14:creationId xmlns:p14="http://schemas.microsoft.com/office/powerpoint/2010/main" val="4935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本文同样也是从</a:t>
            </a:r>
            <a:r>
              <a:rPr lang="en-US" altLang="zh-CN" dirty="0"/>
              <a:t>SRCNN</a:t>
            </a:r>
            <a:r>
              <a:rPr lang="zh-CN" altLang="en-US" dirty="0"/>
              <a:t>的启示出发，主要目的在于解决增加网络层数带来的训练困难。</a:t>
            </a:r>
            <a:endParaRPr lang="en-US" altLang="zh-CN" dirty="0"/>
          </a:p>
          <a:p>
            <a:r>
              <a:rPr lang="zh-CN" altLang="en-US" dirty="0"/>
              <a:t>先提一下</a:t>
            </a:r>
            <a:r>
              <a:rPr lang="en-US" altLang="zh-CN" dirty="0" err="1"/>
              <a:t>ResNet</a:t>
            </a:r>
            <a:r>
              <a:rPr lang="zh-CN" altLang="en-US" dirty="0"/>
              <a:t>，不过</a:t>
            </a:r>
            <a:r>
              <a:rPr lang="en-US" altLang="zh-CN" dirty="0" err="1"/>
              <a:t>ResNet</a:t>
            </a:r>
            <a:r>
              <a:rPr lang="zh-CN" altLang="en-US" dirty="0"/>
              <a:t>与这个的结构并不相同，它还有递归的部分，并且提出的时候是为了做识别而不是超分辨，这里不给出它的</a:t>
            </a:r>
            <a:r>
              <a:rPr lang="en-US" altLang="zh-CN" dirty="0"/>
              <a:t>slides</a:t>
            </a:r>
            <a:r>
              <a:rPr lang="zh-CN" altLang="en-US" dirty="0"/>
              <a:t>，后面还会提到他的结构。</a:t>
            </a:r>
            <a:endParaRPr lang="en-US" altLang="zh-CN" dirty="0"/>
          </a:p>
          <a:p>
            <a:r>
              <a:rPr lang="zh-CN" altLang="en-US" dirty="0"/>
              <a:t>但是用到了两个重要的概念：</a:t>
            </a:r>
            <a:r>
              <a:rPr lang="en-US" altLang="zh-CN" dirty="0"/>
              <a:t>residual</a:t>
            </a:r>
            <a:r>
              <a:rPr lang="zh-CN" altLang="en-US" dirty="0"/>
              <a:t>和</a:t>
            </a:r>
            <a:r>
              <a:rPr lang="en-US" altLang="zh-CN" dirty="0"/>
              <a:t>skip connection</a:t>
            </a:r>
          </a:p>
          <a:p>
            <a:r>
              <a:rPr lang="zh-CN" altLang="en-US" dirty="0"/>
              <a:t>所以说一定程度上受到了</a:t>
            </a:r>
            <a:r>
              <a:rPr lang="en-US" altLang="zh-CN" dirty="0" err="1"/>
              <a:t>ResNet</a:t>
            </a:r>
            <a:r>
              <a:rPr lang="zh-CN" altLang="en-US" dirty="0"/>
              <a:t>的启发</a:t>
            </a:r>
            <a:endParaRPr lang="en-US" altLang="zh-CN" dirty="0"/>
          </a:p>
          <a:p>
            <a:endParaRPr lang="en-US" altLang="zh-CN" dirty="0"/>
          </a:p>
          <a:p>
            <a:r>
              <a:rPr lang="zh-CN" altLang="en-US" dirty="0"/>
              <a:t>贡献：</a:t>
            </a:r>
            <a:endParaRPr lang="en-US" altLang="zh-CN" dirty="0"/>
          </a:p>
          <a:p>
            <a:pPr marL="228600" indent="-228600">
              <a:buAutoNum type="arabicPeriod"/>
            </a:pPr>
            <a:r>
              <a:rPr lang="zh-CN" altLang="en-US" dirty="0"/>
              <a:t>指出了</a:t>
            </a:r>
            <a:r>
              <a:rPr lang="en-US" altLang="zh-CN" dirty="0"/>
              <a:t>HR</a:t>
            </a:r>
            <a:r>
              <a:rPr lang="zh-CN" altLang="en-US" dirty="0"/>
              <a:t>和</a:t>
            </a:r>
            <a:r>
              <a:rPr lang="en-US" altLang="zh-CN" dirty="0"/>
              <a:t>LR</a:t>
            </a:r>
            <a:r>
              <a:rPr lang="zh-CN" altLang="en-US" dirty="0"/>
              <a:t>中绝大部分的低频信息是相近的，训练时引入这个部分会花费大量的时间，证明了这是没有必要的；</a:t>
            </a:r>
            <a:endParaRPr lang="en-US" altLang="zh-CN" dirty="0"/>
          </a:p>
          <a:p>
            <a:pPr marL="228600" indent="-228600">
              <a:buAutoNum type="arabicPeriod"/>
            </a:pPr>
            <a:r>
              <a:rPr lang="zh-CN" altLang="en-US" dirty="0"/>
              <a:t>引用了</a:t>
            </a:r>
            <a:r>
              <a:rPr lang="en-US" altLang="zh-CN" dirty="0"/>
              <a:t>Residual</a:t>
            </a:r>
            <a:r>
              <a:rPr lang="zh-CN" altLang="en-US" dirty="0"/>
              <a:t>的概念，即</a:t>
            </a:r>
            <a:r>
              <a:rPr lang="en-US" altLang="zh-CN" dirty="0"/>
              <a:t>HR</a:t>
            </a:r>
            <a:r>
              <a:rPr lang="zh-CN" altLang="en-US" dirty="0"/>
              <a:t>与</a:t>
            </a:r>
            <a:r>
              <a:rPr lang="en-US" altLang="zh-CN" dirty="0"/>
              <a:t>interpolated LR</a:t>
            </a:r>
            <a:r>
              <a:rPr lang="zh-CN" altLang="en-US" dirty="0"/>
              <a:t>之间的差。一般认为这里包含着采样丢失的高频细节。</a:t>
            </a:r>
            <a:endParaRPr lang="en-US" altLang="zh-CN" dirty="0"/>
          </a:p>
          <a:p>
            <a:pPr marL="228600" indent="-228600">
              <a:buAutoNum type="arabicPeriod"/>
            </a:pPr>
            <a:r>
              <a:rPr lang="zh-CN" altLang="en-US" dirty="0"/>
              <a:t>采用</a:t>
            </a:r>
            <a:r>
              <a:rPr lang="en-US" altLang="zh-CN" dirty="0"/>
              <a:t>Residual</a:t>
            </a:r>
            <a:r>
              <a:rPr lang="zh-CN" altLang="en-US" dirty="0"/>
              <a:t>作为学习的对象，尝试在网络中依据低频信息补充</a:t>
            </a:r>
            <a:r>
              <a:rPr lang="en-US" altLang="zh-CN" dirty="0"/>
              <a:t>Residual</a:t>
            </a:r>
            <a:r>
              <a:rPr lang="zh-CN" altLang="en-US" dirty="0"/>
              <a:t>，合成</a:t>
            </a:r>
            <a:r>
              <a:rPr lang="en-US" altLang="zh-CN" dirty="0"/>
              <a:t>HR</a:t>
            </a:r>
            <a:r>
              <a:rPr lang="zh-CN" altLang="en-US" dirty="0"/>
              <a:t>。从数学上来说，</a:t>
            </a:r>
            <a:r>
              <a:rPr lang="en-US" altLang="zh-CN" dirty="0"/>
              <a:t>Residual</a:t>
            </a:r>
            <a:r>
              <a:rPr lang="zh-CN" altLang="en-US" dirty="0"/>
              <a:t>接近于零，每次训练的时候可以采用</a:t>
            </a:r>
            <a:r>
              <a:rPr lang="en-US" altLang="zh-CN" dirty="0"/>
              <a:t>zero-filling</a:t>
            </a:r>
            <a:r>
              <a:rPr lang="zh-CN" altLang="en-US" dirty="0"/>
              <a:t>等操作，实际上保证图像大小的同时方便了收敛。</a:t>
            </a:r>
            <a:endParaRPr lang="en-US" altLang="zh-CN" dirty="0"/>
          </a:p>
          <a:p>
            <a:pPr marL="0" indent="0">
              <a:buNone/>
            </a:pPr>
            <a:r>
              <a:rPr lang="zh-CN" altLang="en-US" dirty="0"/>
              <a:t>重要的</a:t>
            </a:r>
            <a:r>
              <a:rPr lang="en-US" altLang="zh-CN" dirty="0"/>
              <a:t>trick</a:t>
            </a:r>
            <a:r>
              <a:rPr lang="zh-CN" altLang="en-US" dirty="0"/>
              <a:t>：</a:t>
            </a:r>
            <a:endParaRPr lang="en-US" altLang="zh-CN" dirty="0"/>
          </a:p>
          <a:p>
            <a:pPr marL="228600" indent="-228600">
              <a:buAutoNum type="arabicPeriod"/>
            </a:pPr>
            <a:r>
              <a:rPr lang="en-US" altLang="zh-CN" dirty="0"/>
              <a:t>AGD</a:t>
            </a:r>
            <a:r>
              <a:rPr lang="zh-CN" altLang="en-US" dirty="0"/>
              <a:t>：自适应梯度剪裁</a:t>
            </a:r>
            <a:endParaRPr lang="en-US" altLang="zh-CN" dirty="0"/>
          </a:p>
          <a:p>
            <a:pPr marL="228600" indent="-228600">
              <a:buAutoNum type="arabicPeriod"/>
            </a:pPr>
            <a:r>
              <a:rPr lang="en-US" altLang="zh-CN" dirty="0"/>
              <a:t>0 filling</a:t>
            </a:r>
          </a:p>
          <a:p>
            <a:pPr marL="228600" indent="-228600">
              <a:buAutoNum type="arabicPeriod"/>
            </a:pPr>
            <a:r>
              <a:rPr lang="zh-CN" altLang="en-US" dirty="0"/>
              <a:t>由于网络本质上只是在学习如何从低频信息得到该尺度上的高频信息，从而可以将不同尺度</a:t>
            </a:r>
            <a:r>
              <a:rPr lang="en-US" altLang="zh-CN" dirty="0"/>
              <a:t>interpolated</a:t>
            </a:r>
            <a:r>
              <a:rPr lang="zh-CN" altLang="en-US" dirty="0"/>
              <a:t>的</a:t>
            </a:r>
            <a:r>
              <a:rPr lang="en-US" altLang="zh-CN" dirty="0"/>
              <a:t>image</a:t>
            </a:r>
            <a:r>
              <a:rPr lang="zh-CN" altLang="en-US" dirty="0"/>
              <a:t>放进去一起训练，相当于一起学习了各个</a:t>
            </a:r>
            <a:r>
              <a:rPr lang="en-US" altLang="zh-CN" dirty="0"/>
              <a:t>r</a:t>
            </a:r>
            <a:r>
              <a:rPr lang="zh-CN" altLang="en-US" dirty="0"/>
              <a:t>的网络。</a:t>
            </a:r>
            <a:endParaRPr lang="en-US" altLang="zh-CN" dirty="0"/>
          </a:p>
          <a:p>
            <a:pPr marL="0" indent="0">
              <a:buNone/>
            </a:pPr>
            <a:endParaRPr lang="en-US" altLang="zh-CN" dirty="0"/>
          </a:p>
          <a:p>
            <a:pPr marL="0" indent="0">
              <a:buNone/>
            </a:pPr>
            <a:r>
              <a:rPr lang="zh-CN" altLang="en-US" dirty="0"/>
              <a:t>这个简单的网络事实上证明了</a:t>
            </a:r>
            <a:r>
              <a:rPr lang="en-US" altLang="zh-CN" dirty="0"/>
              <a:t>residual learning</a:t>
            </a:r>
            <a:r>
              <a:rPr lang="zh-CN" altLang="en-US" dirty="0"/>
              <a:t>是很适合做超分辨率的，对后来的研究影响很大。</a:t>
            </a:r>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9</a:t>
            </a:fld>
            <a:endParaRPr lang="zh-CN" altLang="en-US"/>
          </a:p>
        </p:txBody>
      </p:sp>
    </p:spTree>
    <p:extLst>
      <p:ext uri="{BB962C8B-B14F-4D97-AF65-F5344CB8AC3E}">
        <p14:creationId xmlns:p14="http://schemas.microsoft.com/office/powerpoint/2010/main" val="340316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同样，本文也是从</a:t>
            </a:r>
            <a:r>
              <a:rPr lang="en-US" altLang="zh-CN" dirty="0"/>
              <a:t>SRCNN</a:t>
            </a:r>
            <a:r>
              <a:rPr lang="zh-CN" altLang="en-US" dirty="0"/>
              <a:t>启示的模块出发，展开成了三个模块部分：</a:t>
            </a:r>
            <a:endParaRPr lang="en-US" altLang="zh-CN" dirty="0"/>
          </a:p>
          <a:p>
            <a:r>
              <a:rPr lang="zh-CN" altLang="en-US" dirty="0"/>
              <a:t>其中，</a:t>
            </a:r>
            <a:r>
              <a:rPr lang="en-US" altLang="zh-CN" dirty="0"/>
              <a:t>Embedding</a:t>
            </a:r>
            <a:r>
              <a:rPr lang="zh-CN" altLang="en-US" dirty="0"/>
              <a:t>相当于特征提取，</a:t>
            </a:r>
            <a:r>
              <a:rPr lang="en-US" altLang="zh-CN" dirty="0"/>
              <a:t>Inference</a:t>
            </a:r>
            <a:r>
              <a:rPr lang="zh-CN" altLang="en-US" dirty="0"/>
              <a:t>相当于非线性映射，不同的是，在非线性映射的部分采用共享参数的方法，加大了感受野。</a:t>
            </a:r>
            <a:endParaRPr lang="en-US" altLang="zh-CN" dirty="0"/>
          </a:p>
          <a:p>
            <a:r>
              <a:rPr lang="zh-CN" altLang="en-US" dirty="0"/>
              <a:t>展开</a:t>
            </a:r>
            <a:r>
              <a:rPr lang="en-US" altLang="zh-CN" dirty="0"/>
              <a:t>inference</a:t>
            </a:r>
            <a:r>
              <a:rPr lang="zh-CN" altLang="en-US" dirty="0"/>
              <a:t>部分，首先是借鉴了</a:t>
            </a:r>
            <a:r>
              <a:rPr lang="en-US" altLang="zh-CN" dirty="0" err="1"/>
              <a:t>ResNet</a:t>
            </a:r>
            <a:r>
              <a:rPr lang="zh-CN" altLang="en-US" dirty="0"/>
              <a:t>的思想，采用</a:t>
            </a:r>
            <a:r>
              <a:rPr lang="en-US" altLang="zh-CN" dirty="0"/>
              <a:t>skip-connection</a:t>
            </a:r>
            <a:r>
              <a:rPr lang="zh-CN" altLang="en-US" dirty="0"/>
              <a:t>将每层递归的结果通道最后，其实为了解决的问题是训练中的梯度爆炸或者消失、保持训练稳定。</a:t>
            </a:r>
            <a:endParaRPr lang="en-US" altLang="zh-CN" dirty="0"/>
          </a:p>
          <a:p>
            <a:r>
              <a:rPr lang="zh-CN" altLang="en-US" dirty="0"/>
              <a:t>训练中，通过</a:t>
            </a:r>
            <a:r>
              <a:rPr lang="en-US" altLang="zh-CN" dirty="0"/>
              <a:t>Loss</a:t>
            </a:r>
            <a:r>
              <a:rPr lang="zh-CN" altLang="en-US" dirty="0"/>
              <a:t>可以看出，它相当于是在训练中先监督每一层的输出结果，然后随着训练的进行降低</a:t>
            </a:r>
            <a:r>
              <a:rPr lang="en-US" altLang="zh-CN" dirty="0"/>
              <a:t>a</a:t>
            </a:r>
            <a:r>
              <a:rPr lang="zh-CN" altLang="en-US" dirty="0"/>
              <a:t>的值来加强模型的最终性能。</a:t>
            </a:r>
            <a:endParaRPr lang="en-US" altLang="zh-CN" dirty="0"/>
          </a:p>
        </p:txBody>
      </p:sp>
      <p:sp>
        <p:nvSpPr>
          <p:cNvPr id="4" name="页脚占位符 3"/>
          <p:cNvSpPr>
            <a:spLocks noGrp="1"/>
          </p:cNvSpPr>
          <p:nvPr>
            <p:ph type="ftr" sz="quarter" idx="10"/>
          </p:nvPr>
        </p:nvSpPr>
        <p:spPr/>
        <p:txBody>
          <a:bodyPr/>
          <a:lstStyle/>
          <a:p>
            <a:r>
              <a:rPr lang="en-US" altLang="zh-CN"/>
              <a:t>[1] Quoted from ESPCN (CVPR, 2016)</a:t>
            </a:r>
            <a:endParaRPr lang="zh-CN" altLang="en-US"/>
          </a:p>
        </p:txBody>
      </p:sp>
      <p:sp>
        <p:nvSpPr>
          <p:cNvPr id="5" name="灯片编号占位符 4"/>
          <p:cNvSpPr>
            <a:spLocks noGrp="1"/>
          </p:cNvSpPr>
          <p:nvPr>
            <p:ph type="sldNum" sz="quarter" idx="11"/>
          </p:nvPr>
        </p:nvSpPr>
        <p:spPr/>
        <p:txBody>
          <a:bodyPr/>
          <a:lstStyle/>
          <a:p>
            <a:fld id="{333FEE78-2D07-4C96-AB5A-4E7AE0F4C07A}" type="slidenum">
              <a:rPr lang="zh-CN" altLang="en-US" smtClean="0"/>
              <a:t>10</a:t>
            </a:fld>
            <a:endParaRPr lang="zh-CN" altLang="en-US"/>
          </a:p>
        </p:txBody>
      </p:sp>
    </p:spTree>
    <p:extLst>
      <p:ext uri="{BB962C8B-B14F-4D97-AF65-F5344CB8AC3E}">
        <p14:creationId xmlns:p14="http://schemas.microsoft.com/office/powerpoint/2010/main" val="458440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533" y="227013"/>
            <a:ext cx="50038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2" name="Rectangle 2"/>
          <p:cNvSpPr>
            <a:spLocks noGrp="1" noChangeArrowheads="1"/>
          </p:cNvSpPr>
          <p:nvPr>
            <p:ph type="ctrTitle"/>
          </p:nvPr>
        </p:nvSpPr>
        <p:spPr>
          <a:xfrm>
            <a:off x="338667" y="1758786"/>
            <a:ext cx="11276685" cy="1143000"/>
          </a:xfrm>
        </p:spPr>
        <p:txBody>
          <a:bodyPr/>
          <a:lstStyle>
            <a:lvl1pPr algn="ctr">
              <a:defRPr sz="4000" i="0" baseline="0">
                <a:ea typeface="+mj-ea"/>
              </a:defRPr>
            </a:lvl1pPr>
          </a:lstStyle>
          <a:p>
            <a:r>
              <a:rPr lang="en-US" altLang="zh-CN" dirty="0"/>
              <a:t>&lt;Title&gt;</a:t>
            </a:r>
          </a:p>
        </p:txBody>
      </p:sp>
      <p:sp>
        <p:nvSpPr>
          <p:cNvPr id="5123" name="Rectangle 3"/>
          <p:cNvSpPr>
            <a:spLocks noGrp="1" noChangeArrowheads="1"/>
          </p:cNvSpPr>
          <p:nvPr>
            <p:ph type="subTitle" idx="1"/>
          </p:nvPr>
        </p:nvSpPr>
        <p:spPr>
          <a:xfrm>
            <a:off x="1701800" y="3496971"/>
            <a:ext cx="8534400" cy="1600844"/>
          </a:xfrm>
        </p:spPr>
        <p:txBody>
          <a:bodyPr/>
          <a:lstStyle>
            <a:lvl1pPr marL="0" indent="0" algn="ctr">
              <a:lnSpc>
                <a:spcPct val="95000"/>
              </a:lnSpc>
              <a:buFont typeface="Monotype Sorts" charset="2"/>
              <a:buNone/>
              <a:defRPr sz="2200" baseline="0">
                <a:ea typeface="+mn-ea"/>
              </a:defRPr>
            </a:lvl1pPr>
          </a:lstStyle>
          <a:p>
            <a:r>
              <a:rPr lang="en-US" altLang="zh-CN" dirty="0"/>
              <a:t>&lt;name&gt;</a:t>
            </a:r>
          </a:p>
          <a:p>
            <a:r>
              <a:rPr lang="en-US" altLang="zh-CN" dirty="0"/>
              <a:t>&lt;affiliation&gt;</a:t>
            </a:r>
          </a:p>
          <a:p>
            <a:r>
              <a:rPr lang="en-US" altLang="zh-CN" dirty="0"/>
              <a:t>&lt;event&gt;</a:t>
            </a:r>
          </a:p>
          <a:p>
            <a:r>
              <a:rPr lang="en-US" altLang="zh-CN" dirty="0"/>
              <a:t>&lt;date&gt;</a:t>
            </a:r>
          </a:p>
        </p:txBody>
      </p:sp>
    </p:spTree>
    <p:extLst>
      <p:ext uri="{BB962C8B-B14F-4D97-AF65-F5344CB8AC3E}">
        <p14:creationId xmlns:p14="http://schemas.microsoft.com/office/powerpoint/2010/main" val="3303597448"/>
      </p:ext>
    </p:extLst>
  </p:cSld>
  <p:clrMapOvr>
    <a:masterClrMapping/>
  </p:clrMapOvr>
  <p:transition spd="med">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Rectangle 3"/>
          <p:cNvSpPr>
            <a:spLocks noGrp="1" noChangeArrowheads="1"/>
          </p:cNvSpPr>
          <p:nvPr>
            <p:ph idx="1"/>
          </p:nvPr>
        </p:nvSpPr>
        <p:spPr bwMode="auto">
          <a:xfrm>
            <a:off x="304800" y="1079500"/>
            <a:ext cx="11599333" cy="5207000"/>
          </a:xfrm>
          <a:prstGeom prst="rect">
            <a:avLst/>
          </a:prstGeom>
          <a:noFill/>
          <a:ln w="9525">
            <a:noFill/>
            <a:miter lim="800000"/>
            <a:headEnd/>
            <a:tailEnd/>
          </a:ln>
          <a:effectLst/>
        </p:spPr>
        <p:txBody>
          <a:bodyPr/>
          <a:lstStyle>
            <a:lvl1pPr>
              <a:defRPr baseline="0">
                <a:ea typeface="+mn-ea"/>
              </a:defRPr>
            </a:lvl1pPr>
            <a:lvl2pPr>
              <a:defRPr baseline="0">
                <a:ea typeface="+mn-ea"/>
              </a:defRPr>
            </a:lvl2pPr>
            <a:lvl3pPr>
              <a:defRPr baseline="0">
                <a:ea typeface="+mn-ea"/>
              </a:defRPr>
            </a:lvl3pPr>
            <a:lvl4pPr>
              <a:defRPr baseline="0">
                <a:ea typeface="+mn-ea"/>
              </a:defRPr>
            </a:lvl4pPr>
          </a:lstStyle>
          <a:p>
            <a:pPr lvl="0"/>
            <a:r>
              <a:rPr lang="en-US" altLang="zh-CN" noProof="0" dirty="0"/>
              <a:t>Body Text</a:t>
            </a:r>
          </a:p>
          <a:p>
            <a:pPr lvl="1"/>
            <a:r>
              <a:rPr lang="en-US" altLang="zh-CN" noProof="0" dirty="0"/>
              <a:t>Second Level</a:t>
            </a:r>
          </a:p>
          <a:p>
            <a:pPr lvl="2"/>
            <a:r>
              <a:rPr lang="en-US" altLang="zh-CN" noProof="0" dirty="0"/>
              <a:t>Third Level</a:t>
            </a:r>
          </a:p>
          <a:p>
            <a:pPr lvl="3"/>
            <a:r>
              <a:rPr lang="en-US" altLang="zh-CN" noProof="0" dirty="0"/>
              <a:t>Fourth Level</a:t>
            </a:r>
          </a:p>
        </p:txBody>
      </p:sp>
      <p:sp>
        <p:nvSpPr>
          <p:cNvPr id="3" name="Rectangle 2"/>
          <p:cNvSpPr>
            <a:spLocks noGrp="1" noChangeArrowheads="1"/>
          </p:cNvSpPr>
          <p:nvPr>
            <p:ph type="title"/>
          </p:nvPr>
        </p:nvSpPr>
        <p:spPr bwMode="auto">
          <a:xfrm>
            <a:off x="321733" y="319558"/>
            <a:ext cx="10972800" cy="673100"/>
          </a:xfrm>
          <a:prstGeom prst="rect">
            <a:avLst/>
          </a:prstGeom>
          <a:noFill/>
          <a:ln w="9525">
            <a:noFill/>
            <a:miter lim="800000"/>
            <a:headEnd/>
            <a:tailEnd/>
          </a:ln>
          <a:effectLst/>
        </p:spPr>
        <p:txBody>
          <a:bodyPr/>
          <a:lstStyle>
            <a:lvl1pPr>
              <a:defRPr baseline="0">
                <a:ea typeface="+mj-ea"/>
              </a:defRPr>
            </a:lvl1pPr>
          </a:lstStyle>
          <a:p>
            <a:pPr lvl="0"/>
            <a:r>
              <a:rPr lang="en-US" altLang="zh-CN" dirty="0"/>
              <a:t>Slide Title</a:t>
            </a:r>
          </a:p>
        </p:txBody>
      </p:sp>
    </p:spTree>
    <p:extLst>
      <p:ext uri="{BB962C8B-B14F-4D97-AF65-F5344CB8AC3E}">
        <p14:creationId xmlns:p14="http://schemas.microsoft.com/office/powerpoint/2010/main" val="3652684298"/>
      </p:ext>
    </p:extLst>
  </p:cSld>
  <p:clrMapOvr>
    <a:masterClrMapping/>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11374967" y="5648326"/>
            <a:ext cx="732367" cy="396875"/>
          </a:xfrm>
          <a:prstGeom prst="bracketPair">
            <a:avLst>
              <a:gd name="adj" fmla="val 17949"/>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615C983-54BB-454E-BD90-2D47946B64EB}" type="slidenum">
              <a:rPr kumimoji="0" lang="en-US" altLang="zh-CN" sz="1800" b="0" i="0" u="none" strike="noStrike" kern="1200" cap="none" spc="0" normalizeH="0" baseline="0" noProof="0">
                <a:ln>
                  <a:noFill/>
                </a:ln>
                <a:solidFill>
                  <a:prstClr val="black"/>
                </a:solidFill>
                <a:effectLst/>
                <a:uLnTx/>
                <a:uFillTx/>
                <a:latin typeface="Times New Roman"/>
                <a:ea typeface="宋体"/>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1200" cap="none" spc="0" normalizeH="0" baseline="0" noProof="0">
              <a:ln>
                <a:noFill/>
              </a:ln>
              <a:solidFill>
                <a:prstClr val="black"/>
              </a:solidFill>
              <a:effectLst/>
              <a:uLnTx/>
              <a:uFillTx/>
              <a:latin typeface="Times New Roman"/>
              <a:ea typeface="宋体"/>
              <a:cs typeface="+mn-cs"/>
            </a:endParaRPr>
          </a:p>
        </p:txBody>
      </p:sp>
      <p:sp>
        <p:nvSpPr>
          <p:cNvPr id="5" name="Footer Placeholder 4"/>
          <p:cNvSpPr>
            <a:spLocks noGrp="1"/>
          </p:cNvSpPr>
          <p:nvPr>
            <p:ph type="ftr" sz="quarter" idx="11"/>
          </p:nvPr>
        </p:nvSpPr>
        <p:spPr>
          <a:xfrm rot="16200000">
            <a:off x="10511103" y="3988066"/>
            <a:ext cx="2366963" cy="486833"/>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宋体"/>
              <a:cs typeface="+mn-cs"/>
            </a:endParaRPr>
          </a:p>
        </p:txBody>
      </p:sp>
      <p:sp>
        <p:nvSpPr>
          <p:cNvPr id="6" name="Date Placeholder 3"/>
          <p:cNvSpPr>
            <a:spLocks noGrp="1"/>
          </p:cNvSpPr>
          <p:nvPr>
            <p:ph type="dt" sz="half" idx="12"/>
          </p:nvPr>
        </p:nvSpPr>
        <p:spPr>
          <a:xfrm rot="16200000">
            <a:off x="10475384" y="1585384"/>
            <a:ext cx="2438400" cy="486833"/>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imes New Roman"/>
              <a:ea typeface="宋体"/>
              <a:cs typeface="+mn-cs"/>
            </a:endParaRPr>
          </a:p>
        </p:txBody>
      </p:sp>
    </p:spTree>
    <p:extLst>
      <p:ext uri="{BB962C8B-B14F-4D97-AF65-F5344CB8AC3E}">
        <p14:creationId xmlns:p14="http://schemas.microsoft.com/office/powerpoint/2010/main" val="22144880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04800" y="338138"/>
            <a:ext cx="10972800" cy="6731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CN" dirty="0"/>
              <a:t>Slide Title</a:t>
            </a:r>
          </a:p>
        </p:txBody>
      </p:sp>
      <p:sp>
        <p:nvSpPr>
          <p:cNvPr id="4099" name="Rectangle 3"/>
          <p:cNvSpPr>
            <a:spLocks noGrp="1" noChangeArrowheads="1"/>
          </p:cNvSpPr>
          <p:nvPr>
            <p:ph type="body" idx="1"/>
          </p:nvPr>
        </p:nvSpPr>
        <p:spPr bwMode="auto">
          <a:xfrm>
            <a:off x="304800" y="1079500"/>
            <a:ext cx="11599333" cy="5207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dirty="0"/>
              <a:t>Body Text</a:t>
            </a:r>
          </a:p>
          <a:p>
            <a:pPr lvl="1"/>
            <a:r>
              <a:rPr lang="en-US" altLang="zh-CN" dirty="0"/>
              <a:t>Second Level</a:t>
            </a:r>
          </a:p>
          <a:p>
            <a:pPr lvl="2"/>
            <a:r>
              <a:rPr lang="en-US" altLang="zh-CN" dirty="0"/>
              <a:t>Third Level</a:t>
            </a:r>
          </a:p>
          <a:p>
            <a:pPr lvl="3"/>
            <a:r>
              <a:rPr lang="en-US" altLang="zh-CN" dirty="0"/>
              <a:t>Fourth Level</a:t>
            </a:r>
          </a:p>
        </p:txBody>
      </p:sp>
      <p:pic>
        <p:nvPicPr>
          <p:cNvPr id="1028" name="Picture 4" descr="arrow"/>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54000" y="685800"/>
            <a:ext cx="118872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9" name="Rectangle 5"/>
          <p:cNvSpPr>
            <a:spLocks noChangeArrowheads="1"/>
          </p:cNvSpPr>
          <p:nvPr/>
        </p:nvSpPr>
        <p:spPr bwMode="auto">
          <a:xfrm>
            <a:off x="7895167" y="638175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7D3A0F7-866D-4B14-BFB0-7A6784535C2E}" type="slidenum">
              <a:rPr kumimoji="0" lang="zh-CN" altLang="en-US" sz="1200" b="0" i="0" u="none" strike="noStrike" kern="1200" cap="none" spc="0" normalizeH="0" baseline="0" noProof="0">
                <a:ln>
                  <a:noFill/>
                </a:ln>
                <a:solidFill>
                  <a:prstClr val="black"/>
                </a:solidFill>
                <a:effectLst/>
                <a:uLnTx/>
                <a:uFillTx/>
                <a:latin typeface="Arial" pitchFamily="34" charset="0"/>
                <a:ea typeface="SimSun"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prstClr val="black"/>
              </a:solidFill>
              <a:effectLst/>
              <a:uLnTx/>
              <a:uFillTx/>
              <a:latin typeface="Arial" pitchFamily="34" charset="0"/>
              <a:ea typeface="SimSun" pitchFamily="2" charset="-122"/>
              <a:cs typeface="+mn-cs"/>
            </a:endParaRPr>
          </a:p>
        </p:txBody>
      </p:sp>
      <p:pic>
        <p:nvPicPr>
          <p:cNvPr id="1030" name="图片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951634" y="6303963"/>
            <a:ext cx="11303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8389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spd="med">
    <p:cut/>
  </p:transition>
  <p:hf sldNum="0" hdr="0" dt="0"/>
  <p:txStyles>
    <p:titleStyle>
      <a:lvl1pPr algn="l" rtl="0" eaLnBrk="0" fontAlgn="base" hangingPunct="0">
        <a:lnSpc>
          <a:spcPct val="90000"/>
        </a:lnSpc>
        <a:spcBef>
          <a:spcPct val="0"/>
        </a:spcBef>
        <a:spcAft>
          <a:spcPct val="0"/>
        </a:spcAft>
        <a:defRPr sz="3400" b="1" i="1">
          <a:solidFill>
            <a:srgbClr val="0000FF"/>
          </a:solidFill>
          <a:effectLst>
            <a:outerShdw blurRad="38100" dist="38100" dir="2700000" algn="tl">
              <a:srgbClr val="C0C0C0"/>
            </a:outerShdw>
          </a:effectLst>
          <a:latin typeface="+mj-lt"/>
          <a:ea typeface="SimSun" pitchFamily="2" charset="-122"/>
          <a:cs typeface="+mj-cs"/>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charset="0"/>
          <a:ea typeface="SimSun" pitchFamily="2" charset="-122"/>
        </a:defRPr>
      </a:lvl5pPr>
      <a:lvl6pPr marL="4572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6pPr>
      <a:lvl7pPr marL="9144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7pPr>
      <a:lvl8pPr marL="13716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8pPr>
      <a:lvl9pPr marL="18288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9pPr>
    </p:titleStyle>
    <p:bodyStyle>
      <a:lvl1pPr marL="285750" indent="-285750" algn="l" rtl="0" eaLnBrk="0" fontAlgn="base" hangingPunct="0">
        <a:lnSpc>
          <a:spcPct val="125000"/>
        </a:lnSpc>
        <a:spcBef>
          <a:spcPct val="30000"/>
        </a:spcBef>
        <a:spcAft>
          <a:spcPct val="0"/>
        </a:spcAft>
        <a:buClr>
          <a:srgbClr val="660066"/>
        </a:buClr>
        <a:buSzPct val="75000"/>
        <a:buFont typeface="Monotype Sorts"/>
        <a:buChar char="u"/>
        <a:defRPr sz="2800" b="1">
          <a:solidFill>
            <a:schemeClr val="tx1"/>
          </a:solidFill>
          <a:effectLst>
            <a:outerShdw blurRad="38100" dist="38100" dir="2700000" algn="tl">
              <a:srgbClr val="C0C0C0"/>
            </a:outerShdw>
          </a:effectLst>
          <a:latin typeface="+mn-lt"/>
          <a:ea typeface="SimSun" pitchFamily="2" charset="-122"/>
          <a:cs typeface="+mn-cs"/>
        </a:defRPr>
      </a:lvl1pPr>
      <a:lvl2pPr marL="628650" indent="-228600" algn="l" rtl="0" eaLnBrk="0" fontAlgn="base" hangingPunct="0">
        <a:lnSpc>
          <a:spcPct val="110000"/>
        </a:lnSpc>
        <a:spcBef>
          <a:spcPct val="30000"/>
        </a:spcBef>
        <a:spcAft>
          <a:spcPct val="0"/>
        </a:spcAft>
        <a:buClr>
          <a:schemeClr val="hlink"/>
        </a:buClr>
        <a:buFont typeface="Wingdings" pitchFamily="2" charset="2"/>
        <a:buChar char="§"/>
        <a:defRPr sz="2400" b="1">
          <a:solidFill>
            <a:srgbClr val="1F366F"/>
          </a:solidFill>
          <a:effectLst>
            <a:outerShdw blurRad="38100" dist="38100" dir="2700000" algn="tl">
              <a:srgbClr val="C0C0C0"/>
            </a:outerShdw>
          </a:effectLst>
          <a:latin typeface="+mn-lt"/>
          <a:ea typeface="SimSun" pitchFamily="2" charset="-122"/>
        </a:defRPr>
      </a:lvl2pPr>
      <a:lvl3pPr marL="971550" indent="-228600" algn="l" rtl="0" eaLnBrk="0" fontAlgn="base" hangingPunct="0">
        <a:lnSpc>
          <a:spcPct val="90000"/>
        </a:lnSpc>
        <a:spcBef>
          <a:spcPct val="30000"/>
        </a:spcBef>
        <a:spcAft>
          <a:spcPct val="0"/>
        </a:spcAft>
        <a:buClr>
          <a:srgbClr val="0033CC"/>
        </a:buClr>
        <a:buSzPct val="120000"/>
        <a:buChar char="•"/>
        <a:defRPr sz="2200" b="1">
          <a:solidFill>
            <a:srgbClr val="333333"/>
          </a:solidFill>
          <a:effectLst>
            <a:outerShdw blurRad="38100" dist="38100" dir="2700000" algn="tl">
              <a:srgbClr val="C0C0C0"/>
            </a:outerShdw>
          </a:effectLst>
          <a:latin typeface="+mn-lt"/>
          <a:ea typeface="SimSun" pitchFamily="2" charset="-122"/>
        </a:defRPr>
      </a:lvl3pPr>
      <a:lvl4pPr marL="1600200" indent="-228600" algn="l" rtl="0" eaLnBrk="0" fontAlgn="base" hangingPunct="0">
        <a:spcBef>
          <a:spcPct val="20000"/>
        </a:spcBef>
        <a:spcAft>
          <a:spcPct val="0"/>
        </a:spcAft>
        <a:buClr>
          <a:srgbClr val="5F5F5F"/>
        </a:buClr>
        <a:buSzPct val="40000"/>
        <a:buFont typeface="Monotype Sorts"/>
        <a:buChar char="u"/>
        <a:defRPr sz="2000">
          <a:solidFill>
            <a:schemeClr val="tx1"/>
          </a:solidFill>
          <a:effectLst>
            <a:outerShdw blurRad="38100" dist="38100" dir="2700000" algn="tl">
              <a:srgbClr val="C0C0C0"/>
            </a:outerShdw>
          </a:effectLst>
          <a:latin typeface="+mn-lt"/>
          <a:ea typeface="SimSun" pitchFamily="2" charset="-122"/>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tiff"/><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0.png"/><Relationship Id="rId5" Type="http://schemas.openxmlformats.org/officeDocument/2006/relationships/image" Target="../media/image590.png"/><Relationship Id="rId10" Type="http://schemas.openxmlformats.org/officeDocument/2006/relationships/image" Target="../media/image640.png"/><Relationship Id="rId4" Type="http://schemas.openxmlformats.org/officeDocument/2006/relationships/image" Target="../media/image580.png"/><Relationship Id="rId9" Type="http://schemas.openxmlformats.org/officeDocument/2006/relationships/image" Target="../media/image630.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mmlab.ie.cuhk.edu.hk/projects/SRCNN.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mmlab.ie.cuhk.edu.hk/projects/FSRCNN.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abs/1609.0515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t>Deep Learning based</a:t>
            </a:r>
            <a:br>
              <a:rPr kumimoji="1" lang="en-US" altLang="zh-CN" dirty="0"/>
            </a:br>
            <a:r>
              <a:rPr kumimoji="1" lang="en-US" altLang="zh-CN" dirty="0"/>
              <a:t>Single-Image Super-Resolution</a:t>
            </a:r>
            <a:endParaRPr kumimoji="1" lang="zh-CN" altLang="en-US" dirty="0"/>
          </a:p>
        </p:txBody>
      </p:sp>
      <p:sp>
        <p:nvSpPr>
          <p:cNvPr id="5" name="副标题 4"/>
          <p:cNvSpPr>
            <a:spLocks noGrp="1"/>
          </p:cNvSpPr>
          <p:nvPr>
            <p:ph type="subTitle" idx="1"/>
          </p:nvPr>
        </p:nvSpPr>
        <p:spPr/>
        <p:txBody>
          <a:bodyPr/>
          <a:lstStyle/>
          <a:p>
            <a:r>
              <a:rPr kumimoji="1" lang="en-US" altLang="zh-CN" dirty="0"/>
              <a:t>Yuwei Zhang</a:t>
            </a:r>
          </a:p>
          <a:p>
            <a:r>
              <a:rPr kumimoji="1" lang="en-US" altLang="zh-CN" dirty="0"/>
              <a:t>zhyw@pku.edu.cn</a:t>
            </a:r>
          </a:p>
          <a:p>
            <a:endParaRPr kumimoji="1" lang="en-US" altLang="zh-CN" dirty="0"/>
          </a:p>
          <a:p>
            <a:endParaRPr kumimoji="1" lang="en-US" altLang="zh-CN" dirty="0"/>
          </a:p>
          <a:p>
            <a:endParaRPr kumimoji="1" lang="en-US" altLang="zh-CN" dirty="0"/>
          </a:p>
          <a:p>
            <a:r>
              <a:rPr kumimoji="1" lang="en-US" altLang="zh-CN" dirty="0"/>
              <a:t>2018.12.22</a:t>
            </a:r>
            <a:endParaRPr kumimoji="1" lang="zh-CN" altLang="en-US" dirty="0"/>
          </a:p>
        </p:txBody>
      </p:sp>
    </p:spTree>
    <p:extLst>
      <p:ext uri="{BB962C8B-B14F-4D97-AF65-F5344CB8AC3E}">
        <p14:creationId xmlns:p14="http://schemas.microsoft.com/office/powerpoint/2010/main" val="2285796960"/>
      </p:ext>
    </p:extLst>
  </p:cSld>
  <p:clrMapOvr>
    <a:masterClrMapping/>
  </p:clrMapOvr>
  <p:transition spd="med">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400367" cy="673100"/>
          </a:xfrm>
        </p:spPr>
        <p:txBody>
          <a:bodyPr/>
          <a:lstStyle/>
          <a:p>
            <a:r>
              <a:rPr lang="en-US" altLang="zh-CN" dirty="0"/>
              <a:t>DRCN:</a:t>
            </a:r>
            <a:r>
              <a:rPr lang="zh-CN" altLang="en-US" dirty="0"/>
              <a:t> </a:t>
            </a:r>
            <a:r>
              <a:rPr lang="en-US" altLang="zh-CN" dirty="0"/>
              <a:t>Deeply Recursive Conv Network (CVPR, 2016)</a:t>
            </a:r>
            <a:endParaRPr lang="zh-CN" altLang="en-US" dirty="0"/>
          </a:p>
        </p:txBody>
      </p:sp>
      <p:pic>
        <p:nvPicPr>
          <p:cNvPr id="9" name="图片 8">
            <a:extLst>
              <a:ext uri="{FF2B5EF4-FFF2-40B4-BE49-F238E27FC236}">
                <a16:creationId xmlns:a16="http://schemas.microsoft.com/office/drawing/2014/main" id="{75E7865F-405A-D24A-B4A0-C27CD7E488F4}"/>
              </a:ext>
            </a:extLst>
          </p:cNvPr>
          <p:cNvPicPr>
            <a:picLocks noChangeAspect="1"/>
          </p:cNvPicPr>
          <p:nvPr/>
        </p:nvPicPr>
        <p:blipFill>
          <a:blip r:embed="rId3"/>
          <a:stretch>
            <a:fillRect/>
          </a:stretch>
        </p:blipFill>
        <p:spPr>
          <a:xfrm>
            <a:off x="410633" y="1111250"/>
            <a:ext cx="10795000" cy="3721100"/>
          </a:xfrm>
          <a:prstGeom prst="rect">
            <a:avLst/>
          </a:prstGeom>
        </p:spPr>
      </p:pic>
      <p:pic>
        <p:nvPicPr>
          <p:cNvPr id="10" name="图片 9">
            <a:extLst>
              <a:ext uri="{FF2B5EF4-FFF2-40B4-BE49-F238E27FC236}">
                <a16:creationId xmlns:a16="http://schemas.microsoft.com/office/drawing/2014/main" id="{D1B75AA2-545F-7F43-958A-FD278262BA07}"/>
              </a:ext>
            </a:extLst>
          </p:cNvPr>
          <p:cNvPicPr>
            <a:picLocks noChangeAspect="1"/>
          </p:cNvPicPr>
          <p:nvPr/>
        </p:nvPicPr>
        <p:blipFill>
          <a:blip r:embed="rId4"/>
          <a:stretch>
            <a:fillRect/>
          </a:stretch>
        </p:blipFill>
        <p:spPr>
          <a:xfrm>
            <a:off x="2079523" y="4962155"/>
            <a:ext cx="8430068" cy="1895845"/>
          </a:xfrm>
          <a:prstGeom prst="rect">
            <a:avLst/>
          </a:prstGeom>
        </p:spPr>
      </p:pic>
      <p:sp>
        <p:nvSpPr>
          <p:cNvPr id="11" name="下箭头 10">
            <a:extLst>
              <a:ext uri="{FF2B5EF4-FFF2-40B4-BE49-F238E27FC236}">
                <a16:creationId xmlns:a16="http://schemas.microsoft.com/office/drawing/2014/main" id="{4429D2F5-CB4D-334C-AD55-BA5CAA34D08B}"/>
              </a:ext>
            </a:extLst>
          </p:cNvPr>
          <p:cNvSpPr/>
          <p:nvPr/>
        </p:nvSpPr>
        <p:spPr>
          <a:xfrm rot="21500259">
            <a:off x="6080208" y="4730038"/>
            <a:ext cx="45719" cy="334430"/>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2" name="文本框 11">
            <a:extLst>
              <a:ext uri="{FF2B5EF4-FFF2-40B4-BE49-F238E27FC236}">
                <a16:creationId xmlns:a16="http://schemas.microsoft.com/office/drawing/2014/main" id="{42CB0B62-D5A7-6F4C-90F0-97ABD349E0C3}"/>
              </a:ext>
            </a:extLst>
          </p:cNvPr>
          <p:cNvSpPr txBox="1"/>
          <p:nvPr/>
        </p:nvSpPr>
        <p:spPr>
          <a:xfrm>
            <a:off x="6294557" y="4758753"/>
            <a:ext cx="1596591" cy="276999"/>
          </a:xfrm>
          <a:prstGeom prst="rect">
            <a:avLst/>
          </a:prstGeom>
          <a:noFill/>
        </p:spPr>
        <p:txBody>
          <a:bodyPr wrap="none" lIns="0" tIns="0" rIns="0" bIns="0" rtlCol="0">
            <a:spAutoFit/>
          </a:bodyPr>
          <a:lstStyle/>
          <a:p>
            <a:r>
              <a:rPr kumimoji="1" lang="en-US" altLang="zh-CN" dirty="0">
                <a:solidFill>
                  <a:srgbClr val="FF0000"/>
                </a:solidFill>
              </a:rPr>
              <a:t>Share parameters</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329E8B38-305C-3949-BDCB-133918445D22}"/>
              </a:ext>
            </a:extLst>
          </p:cNvPr>
          <p:cNvSpPr txBox="1"/>
          <p:nvPr/>
        </p:nvSpPr>
        <p:spPr>
          <a:xfrm>
            <a:off x="2079523" y="4129488"/>
            <a:ext cx="1673535" cy="276999"/>
          </a:xfrm>
          <a:prstGeom prst="rect">
            <a:avLst/>
          </a:prstGeom>
          <a:noFill/>
        </p:spPr>
        <p:txBody>
          <a:bodyPr wrap="none" lIns="0" tIns="0" rIns="0" bIns="0" rtlCol="0">
            <a:spAutoFit/>
          </a:bodyPr>
          <a:lstStyle/>
          <a:p>
            <a:r>
              <a:rPr kumimoji="1" lang="en-US" altLang="zh-CN" dirty="0">
                <a:solidFill>
                  <a:srgbClr val="FF0000"/>
                </a:solidFill>
              </a:rPr>
              <a:t>Feature extraction</a:t>
            </a:r>
            <a:endParaRPr kumimoji="1" lang="zh-CN" altLang="en-US" dirty="0">
              <a:solidFill>
                <a:srgbClr val="FF0000"/>
              </a:solidFill>
            </a:endParaRPr>
          </a:p>
        </p:txBody>
      </p:sp>
      <p:sp>
        <p:nvSpPr>
          <p:cNvPr id="14" name="文本框 13">
            <a:extLst>
              <a:ext uri="{FF2B5EF4-FFF2-40B4-BE49-F238E27FC236}">
                <a16:creationId xmlns:a16="http://schemas.microsoft.com/office/drawing/2014/main" id="{256A6507-9EC7-B440-AC71-E1D17D0C3B03}"/>
              </a:ext>
            </a:extLst>
          </p:cNvPr>
          <p:cNvSpPr txBox="1"/>
          <p:nvPr/>
        </p:nvSpPr>
        <p:spPr>
          <a:xfrm>
            <a:off x="5265429" y="4129487"/>
            <a:ext cx="1865895" cy="276999"/>
          </a:xfrm>
          <a:prstGeom prst="rect">
            <a:avLst/>
          </a:prstGeom>
          <a:noFill/>
        </p:spPr>
        <p:txBody>
          <a:bodyPr wrap="none" lIns="0" tIns="0" rIns="0" bIns="0" rtlCol="0">
            <a:spAutoFit/>
          </a:bodyPr>
          <a:lstStyle/>
          <a:p>
            <a:r>
              <a:rPr kumimoji="1" lang="en-US" altLang="zh-CN" dirty="0">
                <a:solidFill>
                  <a:srgbClr val="FF0000"/>
                </a:solidFill>
              </a:rPr>
              <a:t>Non-linear mapping</a:t>
            </a:r>
            <a:endParaRPr kumimoji="1" lang="zh-CN" altLang="en-US" dirty="0">
              <a:solidFill>
                <a:srgbClr val="FF0000"/>
              </a:solidFill>
            </a:endParaRPr>
          </a:p>
        </p:txBody>
      </p:sp>
      <p:sp>
        <p:nvSpPr>
          <p:cNvPr id="15" name="文本框 14">
            <a:extLst>
              <a:ext uri="{FF2B5EF4-FFF2-40B4-BE49-F238E27FC236}">
                <a16:creationId xmlns:a16="http://schemas.microsoft.com/office/drawing/2014/main" id="{3C3DA743-4C07-0049-A6DE-F5C940E1C307}"/>
              </a:ext>
            </a:extLst>
          </p:cNvPr>
          <p:cNvSpPr txBox="1"/>
          <p:nvPr/>
        </p:nvSpPr>
        <p:spPr>
          <a:xfrm rot="2427285">
            <a:off x="9621808" y="4778683"/>
            <a:ext cx="2103140" cy="276999"/>
          </a:xfrm>
          <a:prstGeom prst="rect">
            <a:avLst/>
          </a:prstGeom>
          <a:noFill/>
        </p:spPr>
        <p:txBody>
          <a:bodyPr wrap="none" lIns="0" tIns="0" rIns="0" bIns="0" rtlCol="0">
            <a:spAutoFit/>
          </a:bodyPr>
          <a:lstStyle/>
          <a:p>
            <a:r>
              <a:rPr kumimoji="1" lang="en-US" altLang="zh-CN" dirty="0">
                <a:solidFill>
                  <a:srgbClr val="FF0000"/>
                </a:solidFill>
              </a:rPr>
              <a:t>Recursive-Supervision</a:t>
            </a:r>
            <a:endParaRPr kumimoji="1" lang="zh-CN" altLang="en-US" dirty="0">
              <a:solidFill>
                <a:srgbClr val="FF0000"/>
              </a:solidFill>
            </a:endParaRPr>
          </a:p>
        </p:txBody>
      </p:sp>
      <p:sp>
        <p:nvSpPr>
          <p:cNvPr id="16" name="上箭头 15">
            <a:extLst>
              <a:ext uri="{FF2B5EF4-FFF2-40B4-BE49-F238E27FC236}">
                <a16:creationId xmlns:a16="http://schemas.microsoft.com/office/drawing/2014/main" id="{6295401E-2B34-D04B-BDDE-F9D463CDE2B9}"/>
              </a:ext>
            </a:extLst>
          </p:cNvPr>
          <p:cNvSpPr/>
          <p:nvPr/>
        </p:nvSpPr>
        <p:spPr>
          <a:xfrm rot="13208403" flipH="1">
            <a:off x="10037224" y="4823524"/>
            <a:ext cx="55962" cy="84557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8" name="文本框 17">
            <a:extLst>
              <a:ext uri="{FF2B5EF4-FFF2-40B4-BE49-F238E27FC236}">
                <a16:creationId xmlns:a16="http://schemas.microsoft.com/office/drawing/2014/main" id="{EB00F400-CB86-5349-906D-61F8B1942002}"/>
              </a:ext>
            </a:extLst>
          </p:cNvPr>
          <p:cNvSpPr txBox="1"/>
          <p:nvPr/>
        </p:nvSpPr>
        <p:spPr>
          <a:xfrm>
            <a:off x="7222518" y="1049749"/>
            <a:ext cx="676467" cy="369332"/>
          </a:xfrm>
          <a:prstGeom prst="rect">
            <a:avLst/>
          </a:prstGeom>
          <a:noFill/>
        </p:spPr>
        <p:txBody>
          <a:bodyPr wrap="none" lIns="0" tIns="0" rIns="0" bIns="0" rtlCol="0">
            <a:spAutoFit/>
          </a:bodyPr>
          <a:lstStyle/>
          <a:p>
            <a:r>
              <a:rPr kumimoji="1" lang="en-US" altLang="zh-CN" sz="2400" b="1" dirty="0">
                <a:solidFill>
                  <a:srgbClr val="FF0000"/>
                </a:solidFill>
              </a:rPr>
              <a:t>Loss</a:t>
            </a:r>
            <a:r>
              <a:rPr kumimoji="1" lang="en-US" altLang="zh-CN" b="1" dirty="0">
                <a:solidFill>
                  <a:srgbClr val="FF0000"/>
                </a:solidFill>
              </a:rPr>
              <a:t>:</a:t>
            </a:r>
            <a:endParaRPr kumimoji="1" lang="zh-CN" altLang="en-US" b="1" dirty="0">
              <a:solidFill>
                <a:srgbClr val="FF0000"/>
              </a:solidFill>
            </a:endParaRPr>
          </a:p>
        </p:txBody>
      </p:sp>
      <p:pic>
        <p:nvPicPr>
          <p:cNvPr id="19" name="图片 18">
            <a:extLst>
              <a:ext uri="{FF2B5EF4-FFF2-40B4-BE49-F238E27FC236}">
                <a16:creationId xmlns:a16="http://schemas.microsoft.com/office/drawing/2014/main" id="{0BA9F89E-E4B2-6244-B3A3-BB65D94F9B81}"/>
              </a:ext>
            </a:extLst>
          </p:cNvPr>
          <p:cNvPicPr>
            <a:picLocks noChangeAspect="1"/>
          </p:cNvPicPr>
          <p:nvPr/>
        </p:nvPicPr>
        <p:blipFill>
          <a:blip r:embed="rId5"/>
          <a:stretch>
            <a:fillRect/>
          </a:stretch>
        </p:blipFill>
        <p:spPr>
          <a:xfrm>
            <a:off x="7819461" y="1270883"/>
            <a:ext cx="4372539" cy="369110"/>
          </a:xfrm>
          <a:prstGeom prst="rect">
            <a:avLst/>
          </a:prstGeom>
        </p:spPr>
      </p:pic>
      <p:pic>
        <p:nvPicPr>
          <p:cNvPr id="20" name="图片 19">
            <a:extLst>
              <a:ext uri="{FF2B5EF4-FFF2-40B4-BE49-F238E27FC236}">
                <a16:creationId xmlns:a16="http://schemas.microsoft.com/office/drawing/2014/main" id="{E6DEF53D-42A6-A04C-8556-2D0F8D20FAAE}"/>
              </a:ext>
            </a:extLst>
          </p:cNvPr>
          <p:cNvPicPr>
            <a:picLocks noChangeAspect="1"/>
          </p:cNvPicPr>
          <p:nvPr/>
        </p:nvPicPr>
        <p:blipFill>
          <a:blip r:embed="rId6"/>
          <a:stretch>
            <a:fillRect/>
          </a:stretch>
        </p:blipFill>
        <p:spPr>
          <a:xfrm>
            <a:off x="8030753" y="1848254"/>
            <a:ext cx="1752600" cy="368300"/>
          </a:xfrm>
          <a:prstGeom prst="rect">
            <a:avLst/>
          </a:prstGeom>
        </p:spPr>
      </p:pic>
      <p:pic>
        <p:nvPicPr>
          <p:cNvPr id="21" name="图片 20">
            <a:extLst>
              <a:ext uri="{FF2B5EF4-FFF2-40B4-BE49-F238E27FC236}">
                <a16:creationId xmlns:a16="http://schemas.microsoft.com/office/drawing/2014/main" id="{9AD739E8-A666-1048-8EF0-B2ACEE08DA3E}"/>
              </a:ext>
            </a:extLst>
          </p:cNvPr>
          <p:cNvPicPr>
            <a:picLocks noChangeAspect="1"/>
          </p:cNvPicPr>
          <p:nvPr/>
        </p:nvPicPr>
        <p:blipFill>
          <a:blip r:embed="rId7"/>
          <a:stretch>
            <a:fillRect/>
          </a:stretch>
        </p:blipFill>
        <p:spPr>
          <a:xfrm>
            <a:off x="10037173" y="1835554"/>
            <a:ext cx="1879600" cy="393700"/>
          </a:xfrm>
          <a:prstGeom prst="rect">
            <a:avLst/>
          </a:prstGeom>
        </p:spPr>
      </p:pic>
    </p:spTree>
    <p:extLst>
      <p:ext uri="{BB962C8B-B14F-4D97-AF65-F5344CB8AC3E}">
        <p14:creationId xmlns:p14="http://schemas.microsoft.com/office/powerpoint/2010/main" val="318575965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heckerboard(across)">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DRRN: Deep Recursive Network (CVPR, 2017)</a:t>
            </a:r>
            <a:endParaRPr lang="zh-CN" altLang="en-US" dirty="0"/>
          </a:p>
        </p:txBody>
      </p:sp>
      <p:pic>
        <p:nvPicPr>
          <p:cNvPr id="5"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164" y="1723188"/>
            <a:ext cx="9504604" cy="51348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38F20DB-D94C-4748-A960-82108FE544A2}"/>
              </a:ext>
            </a:extLst>
          </p:cNvPr>
          <p:cNvSpPr txBox="1"/>
          <p:nvPr/>
        </p:nvSpPr>
        <p:spPr>
          <a:xfrm>
            <a:off x="1512723" y="1584687"/>
            <a:ext cx="1468351" cy="276999"/>
          </a:xfrm>
          <a:prstGeom prst="rect">
            <a:avLst/>
          </a:prstGeom>
          <a:noFill/>
        </p:spPr>
        <p:txBody>
          <a:bodyPr wrap="none" lIns="0" tIns="0" rIns="0" bIns="0" rtlCol="0">
            <a:spAutoFit/>
          </a:bodyPr>
          <a:lstStyle/>
          <a:p>
            <a:r>
              <a:rPr kumimoji="1" lang="en-US" altLang="zh-CN" b="1" i="1" dirty="0">
                <a:solidFill>
                  <a:srgbClr val="FF0000"/>
                </a:solidFill>
              </a:rPr>
              <a:t>Local Residual</a:t>
            </a:r>
            <a:endParaRPr kumimoji="1" lang="zh-CN" altLang="en-US" b="1" i="1" dirty="0">
              <a:solidFill>
                <a:srgbClr val="FF0000"/>
              </a:solidFill>
            </a:endParaRPr>
          </a:p>
        </p:txBody>
      </p:sp>
      <p:sp>
        <p:nvSpPr>
          <p:cNvPr id="8" name="文本框 7">
            <a:extLst>
              <a:ext uri="{FF2B5EF4-FFF2-40B4-BE49-F238E27FC236}">
                <a16:creationId xmlns:a16="http://schemas.microsoft.com/office/drawing/2014/main" id="{BF2C96BF-CCE0-8A40-9B42-AD03DEC20766}"/>
              </a:ext>
            </a:extLst>
          </p:cNvPr>
          <p:cNvSpPr txBox="1"/>
          <p:nvPr/>
        </p:nvSpPr>
        <p:spPr>
          <a:xfrm>
            <a:off x="3613581" y="1584687"/>
            <a:ext cx="1583767" cy="276999"/>
          </a:xfrm>
          <a:prstGeom prst="rect">
            <a:avLst/>
          </a:prstGeom>
          <a:noFill/>
        </p:spPr>
        <p:txBody>
          <a:bodyPr wrap="none" lIns="0" tIns="0" rIns="0" bIns="0" rtlCol="0">
            <a:spAutoFit/>
          </a:bodyPr>
          <a:lstStyle/>
          <a:p>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endParaRPr kumimoji="1" lang="zh-CN" altLang="en-US" b="1" i="1" dirty="0">
              <a:solidFill>
                <a:srgbClr val="FF0000"/>
              </a:solidFill>
            </a:endParaRPr>
          </a:p>
        </p:txBody>
      </p:sp>
      <p:sp>
        <p:nvSpPr>
          <p:cNvPr id="9" name="文本框 8">
            <a:extLst>
              <a:ext uri="{FF2B5EF4-FFF2-40B4-BE49-F238E27FC236}">
                <a16:creationId xmlns:a16="http://schemas.microsoft.com/office/drawing/2014/main" id="{2BE9BEA8-0CD6-3B42-964D-EBFFB3E3D7B5}"/>
              </a:ext>
            </a:extLst>
          </p:cNvPr>
          <p:cNvSpPr txBox="1"/>
          <p:nvPr/>
        </p:nvSpPr>
        <p:spPr>
          <a:xfrm>
            <a:off x="5579132" y="1030689"/>
            <a:ext cx="2673809" cy="830997"/>
          </a:xfrm>
          <a:prstGeom prst="rect">
            <a:avLst/>
          </a:prstGeom>
          <a:noFill/>
        </p:spPr>
        <p:txBody>
          <a:bodyPr wrap="none" lIns="0" tIns="0" rIns="0" bIns="0" rtlCol="0">
            <a:spAutoFit/>
          </a:bodyPr>
          <a:lstStyle/>
          <a:p>
            <a:pPr algn="ctr"/>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Single</a:t>
            </a:r>
            <a:r>
              <a:rPr kumimoji="1" lang="zh-CN" altLang="en-US" b="1" i="1" dirty="0">
                <a:solidFill>
                  <a:srgbClr val="FF0000"/>
                </a:solidFill>
              </a:rPr>
              <a:t> </a:t>
            </a:r>
            <a:r>
              <a:rPr kumimoji="1" lang="en-US" altLang="zh-CN" b="1" i="1" dirty="0">
                <a:solidFill>
                  <a:srgbClr val="FF0000"/>
                </a:solidFill>
              </a:rPr>
              <a:t>weight</a:t>
            </a:r>
            <a:r>
              <a:rPr kumimoji="1" lang="zh-CN" altLang="en-US" b="1" i="1" dirty="0">
                <a:solidFill>
                  <a:srgbClr val="FF0000"/>
                </a:solidFill>
              </a:rPr>
              <a:t> </a:t>
            </a:r>
            <a:r>
              <a:rPr kumimoji="1" lang="en-US" altLang="zh-CN" b="1" i="1" dirty="0">
                <a:solidFill>
                  <a:srgbClr val="FF0000"/>
                </a:solidFill>
              </a:rPr>
              <a:t>Recursion</a:t>
            </a:r>
          </a:p>
          <a:p>
            <a:pPr algn="ctr"/>
            <a:r>
              <a:rPr kumimoji="1" lang="en" altLang="zh-CN" b="1" i="1" dirty="0">
                <a:solidFill>
                  <a:srgbClr val="FF0000"/>
                </a:solidFill>
              </a:rPr>
              <a:t>Multi-objective optimization</a:t>
            </a:r>
            <a:endParaRPr kumimoji="1" lang="zh-CN" altLang="en-US" b="1" i="1" dirty="0">
              <a:solidFill>
                <a:srgbClr val="FF0000"/>
              </a:solidFill>
            </a:endParaRPr>
          </a:p>
        </p:txBody>
      </p:sp>
      <p:sp>
        <p:nvSpPr>
          <p:cNvPr id="10" name="文本框 9">
            <a:extLst>
              <a:ext uri="{FF2B5EF4-FFF2-40B4-BE49-F238E27FC236}">
                <a16:creationId xmlns:a16="http://schemas.microsoft.com/office/drawing/2014/main" id="{C3310E32-29C4-1E46-B2A6-96A5D92E1A58}"/>
              </a:ext>
            </a:extLst>
          </p:cNvPr>
          <p:cNvSpPr txBox="1"/>
          <p:nvPr/>
        </p:nvSpPr>
        <p:spPr>
          <a:xfrm>
            <a:off x="8423134" y="1043513"/>
            <a:ext cx="2263440" cy="830997"/>
          </a:xfrm>
          <a:prstGeom prst="rect">
            <a:avLst/>
          </a:prstGeom>
          <a:noFill/>
        </p:spPr>
        <p:txBody>
          <a:bodyPr wrap="none" lIns="0" tIns="0" rIns="0" bIns="0" rtlCol="0">
            <a:spAutoFit/>
          </a:bodyPr>
          <a:lstStyle/>
          <a:p>
            <a:pPr algn="ctr"/>
            <a:r>
              <a:rPr kumimoji="1" lang="en-US" altLang="zh-CN" b="1" i="1" dirty="0">
                <a:solidFill>
                  <a:srgbClr val="FF0000"/>
                </a:solidFill>
              </a:rPr>
              <a:t>Local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Global</a:t>
            </a:r>
            <a:r>
              <a:rPr kumimoji="1" lang="zh-CN" altLang="en-US" b="1" i="1" dirty="0">
                <a:solidFill>
                  <a:srgbClr val="FF0000"/>
                </a:solidFill>
              </a:rPr>
              <a:t> </a:t>
            </a:r>
            <a:r>
              <a:rPr kumimoji="1" lang="en-US" altLang="zh-CN" b="1" i="1" dirty="0">
                <a:solidFill>
                  <a:srgbClr val="FF0000"/>
                </a:solidFill>
              </a:rPr>
              <a:t>Residual</a:t>
            </a:r>
          </a:p>
          <a:p>
            <a:pPr algn="ctr"/>
            <a:r>
              <a:rPr kumimoji="1" lang="en-US" altLang="zh-CN" b="1" i="1" dirty="0">
                <a:solidFill>
                  <a:srgbClr val="FF0000"/>
                </a:solidFill>
              </a:rPr>
              <a:t>Multi-weight Recursion</a:t>
            </a:r>
            <a:endParaRPr kumimoji="1" lang="zh-CN" altLang="en-US" b="1" i="1" dirty="0">
              <a:solidFill>
                <a:srgbClr val="FF0000"/>
              </a:solidFill>
            </a:endParaRPr>
          </a:p>
        </p:txBody>
      </p:sp>
      <p:sp>
        <p:nvSpPr>
          <p:cNvPr id="11" name="文本框 10">
            <a:extLst>
              <a:ext uri="{FF2B5EF4-FFF2-40B4-BE49-F238E27FC236}">
                <a16:creationId xmlns:a16="http://schemas.microsoft.com/office/drawing/2014/main" id="{C3310E32-29C4-1E46-B2A6-96A5D92E1A58}"/>
              </a:ext>
            </a:extLst>
          </p:cNvPr>
          <p:cNvSpPr txBox="1"/>
          <p:nvPr/>
        </p:nvSpPr>
        <p:spPr>
          <a:xfrm>
            <a:off x="10856768" y="2342459"/>
            <a:ext cx="1275991" cy="276999"/>
          </a:xfrm>
          <a:prstGeom prst="rect">
            <a:avLst/>
          </a:prstGeom>
          <a:noFill/>
        </p:spPr>
        <p:txBody>
          <a:bodyPr wrap="none" lIns="0" tIns="0" rIns="0" bIns="0" rtlCol="0">
            <a:spAutoFit/>
          </a:bodyPr>
          <a:lstStyle/>
          <a:p>
            <a:pPr algn="ctr"/>
            <a:r>
              <a:rPr kumimoji="1" lang="en-US" altLang="zh-CN" b="1" i="1" dirty="0">
                <a:solidFill>
                  <a:srgbClr val="FF0000"/>
                </a:solidFill>
              </a:rPr>
              <a:t>Residual unit</a:t>
            </a:r>
            <a:endParaRPr kumimoji="1" lang="zh-CN" altLang="en-US" b="1" i="1" dirty="0">
              <a:solidFill>
                <a:srgbClr val="FF0000"/>
              </a:solidFill>
            </a:endParaRPr>
          </a:p>
        </p:txBody>
      </p:sp>
      <p:sp>
        <p:nvSpPr>
          <p:cNvPr id="12" name="上箭头 11">
            <a:extLst>
              <a:ext uri="{FF2B5EF4-FFF2-40B4-BE49-F238E27FC236}">
                <a16:creationId xmlns:a16="http://schemas.microsoft.com/office/drawing/2014/main" id="{6295401E-2B34-D04B-BDDE-F9D463CDE2B9}"/>
              </a:ext>
            </a:extLst>
          </p:cNvPr>
          <p:cNvSpPr/>
          <p:nvPr/>
        </p:nvSpPr>
        <p:spPr>
          <a:xfrm rot="13208403" flipH="1">
            <a:off x="10972607" y="2689140"/>
            <a:ext cx="55962" cy="84557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Tree>
    <p:extLst>
      <p:ext uri="{BB962C8B-B14F-4D97-AF65-F5344CB8AC3E}">
        <p14:creationId xmlns:p14="http://schemas.microsoft.com/office/powerpoint/2010/main" val="265216641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692468" cy="673100"/>
          </a:xfrm>
        </p:spPr>
        <p:txBody>
          <a:bodyPr/>
          <a:lstStyle/>
          <a:p>
            <a:r>
              <a:rPr lang="en-US" altLang="zh-CN" dirty="0"/>
              <a:t>RED:</a:t>
            </a:r>
            <a:r>
              <a:rPr lang="zh-CN" altLang="en-US" dirty="0"/>
              <a:t> </a:t>
            </a:r>
            <a:r>
              <a:rPr lang="en-US" altLang="zh-CN" dirty="0"/>
              <a:t>Auto-encoders with Symmetric Skips (NIPS, 2016)</a:t>
            </a:r>
            <a:endParaRPr lang="zh-CN" altLang="en-US" dirty="0"/>
          </a:p>
        </p:txBody>
      </p:sp>
      <p:pic>
        <p:nvPicPr>
          <p:cNvPr id="7" name="图片 6">
            <a:extLst>
              <a:ext uri="{FF2B5EF4-FFF2-40B4-BE49-F238E27FC236}">
                <a16:creationId xmlns:a16="http://schemas.microsoft.com/office/drawing/2014/main" id="{7DC2FF40-88A7-414D-ADCA-C43A4AD71B05}"/>
              </a:ext>
            </a:extLst>
          </p:cNvPr>
          <p:cNvPicPr>
            <a:picLocks noChangeAspect="1"/>
          </p:cNvPicPr>
          <p:nvPr/>
        </p:nvPicPr>
        <p:blipFill>
          <a:blip r:embed="rId3"/>
          <a:stretch>
            <a:fillRect/>
          </a:stretch>
        </p:blipFill>
        <p:spPr>
          <a:xfrm>
            <a:off x="321733" y="1783326"/>
            <a:ext cx="11582400" cy="3733800"/>
          </a:xfrm>
          <a:prstGeom prst="rect">
            <a:avLst/>
          </a:prstGeom>
        </p:spPr>
      </p:pic>
      <p:sp>
        <p:nvSpPr>
          <p:cNvPr id="8" name="上箭头 7">
            <a:extLst>
              <a:ext uri="{FF2B5EF4-FFF2-40B4-BE49-F238E27FC236}">
                <a16:creationId xmlns:a16="http://schemas.microsoft.com/office/drawing/2014/main" id="{6A6B8CB9-4EFE-1041-ADE6-FAE20A85B533}"/>
              </a:ext>
            </a:extLst>
          </p:cNvPr>
          <p:cNvSpPr/>
          <p:nvPr/>
        </p:nvSpPr>
        <p:spPr>
          <a:xfrm rot="10800000" flipH="1">
            <a:off x="5808133" y="5460889"/>
            <a:ext cx="45719" cy="29416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文本框 8">
            <a:extLst>
              <a:ext uri="{FF2B5EF4-FFF2-40B4-BE49-F238E27FC236}">
                <a16:creationId xmlns:a16="http://schemas.microsoft.com/office/drawing/2014/main" id="{35FAC0DF-E413-134B-8DB2-6CC6EA22CD35}"/>
              </a:ext>
            </a:extLst>
          </p:cNvPr>
          <p:cNvSpPr txBox="1"/>
          <p:nvPr/>
        </p:nvSpPr>
        <p:spPr>
          <a:xfrm>
            <a:off x="5372100" y="5885836"/>
            <a:ext cx="977899" cy="553998"/>
          </a:xfrm>
          <a:prstGeom prst="rect">
            <a:avLst/>
          </a:prstGeom>
          <a:noFill/>
        </p:spPr>
        <p:txBody>
          <a:bodyPr wrap="square" lIns="0" tIns="0" rIns="0" bIns="0" rtlCol="0">
            <a:spAutoFit/>
          </a:bodyPr>
          <a:lstStyle/>
          <a:p>
            <a:pPr algn="ctr"/>
            <a:r>
              <a:rPr kumimoji="1" lang="en-US" altLang="zh-CN" b="1" i="1" dirty="0">
                <a:solidFill>
                  <a:srgbClr val="FF0000"/>
                </a:solidFill>
              </a:rPr>
              <a:t>Global Jumper</a:t>
            </a:r>
            <a:endParaRPr kumimoji="1" lang="zh-CN" altLang="en-US" b="1" i="1" dirty="0">
              <a:solidFill>
                <a:srgbClr val="FF0000"/>
              </a:solidFill>
            </a:endParaRPr>
          </a:p>
        </p:txBody>
      </p:sp>
      <p:sp>
        <p:nvSpPr>
          <p:cNvPr id="10" name="上箭头 9">
            <a:extLst>
              <a:ext uri="{FF2B5EF4-FFF2-40B4-BE49-F238E27FC236}">
                <a16:creationId xmlns:a16="http://schemas.microsoft.com/office/drawing/2014/main" id="{422164A1-D9D3-F44C-B0E1-45CC4A686055}"/>
              </a:ext>
            </a:extLst>
          </p:cNvPr>
          <p:cNvSpPr/>
          <p:nvPr/>
        </p:nvSpPr>
        <p:spPr>
          <a:xfrm rot="10800000" flipH="1">
            <a:off x="2608953" y="1976283"/>
            <a:ext cx="45719" cy="46290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1" name="上箭头 10">
            <a:extLst>
              <a:ext uri="{FF2B5EF4-FFF2-40B4-BE49-F238E27FC236}">
                <a16:creationId xmlns:a16="http://schemas.microsoft.com/office/drawing/2014/main" id="{00FBAE74-7252-6548-8B95-9A8CC8D789ED}"/>
              </a:ext>
            </a:extLst>
          </p:cNvPr>
          <p:cNvSpPr/>
          <p:nvPr/>
        </p:nvSpPr>
        <p:spPr>
          <a:xfrm rot="10800000" flipH="1">
            <a:off x="10076553" y="1981199"/>
            <a:ext cx="45719" cy="462907"/>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文本框 12">
            <a:extLst>
              <a:ext uri="{FF2B5EF4-FFF2-40B4-BE49-F238E27FC236}">
                <a16:creationId xmlns:a16="http://schemas.microsoft.com/office/drawing/2014/main" id="{613802E7-B641-AF44-8FA8-C28652F96F6A}"/>
              </a:ext>
            </a:extLst>
          </p:cNvPr>
          <p:cNvSpPr txBox="1"/>
          <p:nvPr/>
        </p:nvSpPr>
        <p:spPr>
          <a:xfrm>
            <a:off x="2352422" y="1592825"/>
            <a:ext cx="567759" cy="276999"/>
          </a:xfrm>
          <a:prstGeom prst="rect">
            <a:avLst/>
          </a:prstGeom>
          <a:noFill/>
        </p:spPr>
        <p:txBody>
          <a:bodyPr wrap="square" lIns="0" tIns="0" rIns="0" bIns="0" rtlCol="0">
            <a:spAutoFit/>
          </a:bodyPr>
          <a:lstStyle/>
          <a:p>
            <a:r>
              <a:rPr kumimoji="1" lang="en-US" altLang="zh-CN" b="1" i="1" dirty="0">
                <a:solidFill>
                  <a:srgbClr val="FF0000"/>
                </a:solidFill>
              </a:rPr>
              <a:t>Conv</a:t>
            </a:r>
            <a:endParaRPr kumimoji="1" lang="zh-CN" altLang="en-US" b="1" i="1" dirty="0">
              <a:solidFill>
                <a:srgbClr val="FF0000"/>
              </a:solidFill>
            </a:endParaRPr>
          </a:p>
        </p:txBody>
      </p:sp>
      <p:sp>
        <p:nvSpPr>
          <p:cNvPr id="14" name="文本框 13">
            <a:extLst>
              <a:ext uri="{FF2B5EF4-FFF2-40B4-BE49-F238E27FC236}">
                <a16:creationId xmlns:a16="http://schemas.microsoft.com/office/drawing/2014/main" id="{7B4832D8-94B0-CD46-B172-7DF2FDB19840}"/>
              </a:ext>
            </a:extLst>
          </p:cNvPr>
          <p:cNvSpPr txBox="1"/>
          <p:nvPr/>
        </p:nvSpPr>
        <p:spPr>
          <a:xfrm>
            <a:off x="9691122" y="1592824"/>
            <a:ext cx="862300" cy="276999"/>
          </a:xfrm>
          <a:prstGeom prst="rect">
            <a:avLst/>
          </a:prstGeom>
          <a:noFill/>
        </p:spPr>
        <p:txBody>
          <a:bodyPr wrap="square" lIns="0" tIns="0" rIns="0" bIns="0" rtlCol="0">
            <a:spAutoFit/>
          </a:bodyPr>
          <a:lstStyle/>
          <a:p>
            <a:r>
              <a:rPr kumimoji="1" lang="en-US" altLang="zh-CN" b="1" i="1" dirty="0">
                <a:solidFill>
                  <a:srgbClr val="FF0000"/>
                </a:solidFill>
              </a:rPr>
              <a:t>De-Conv</a:t>
            </a:r>
            <a:endParaRPr kumimoji="1" lang="zh-CN" altLang="en-US" b="1" i="1" dirty="0">
              <a:solidFill>
                <a:srgbClr val="FF0000"/>
              </a:solidFill>
            </a:endParaRPr>
          </a:p>
        </p:txBody>
      </p:sp>
      <p:sp>
        <p:nvSpPr>
          <p:cNvPr id="15" name="文本框 14">
            <a:extLst>
              <a:ext uri="{FF2B5EF4-FFF2-40B4-BE49-F238E27FC236}">
                <a16:creationId xmlns:a16="http://schemas.microsoft.com/office/drawing/2014/main" id="{B2031124-5E99-2442-9F5F-7D9483F93A9D}"/>
              </a:ext>
            </a:extLst>
          </p:cNvPr>
          <p:cNvSpPr txBox="1"/>
          <p:nvPr/>
        </p:nvSpPr>
        <p:spPr>
          <a:xfrm>
            <a:off x="5280259" y="1545396"/>
            <a:ext cx="1665348" cy="430887"/>
          </a:xfrm>
          <a:prstGeom prst="rect">
            <a:avLst/>
          </a:prstGeom>
          <a:noFill/>
        </p:spPr>
        <p:txBody>
          <a:bodyPr wrap="square" lIns="0" tIns="0" rIns="0" bIns="0" rtlCol="0">
            <a:spAutoFit/>
          </a:bodyPr>
          <a:lstStyle/>
          <a:p>
            <a:r>
              <a:rPr kumimoji="1" lang="en-US" altLang="zh-CN" sz="2800" b="1" i="1" dirty="0">
                <a:solidFill>
                  <a:srgbClr val="FF0000"/>
                </a:solidFill>
              </a:rPr>
              <a:t>symmetric</a:t>
            </a:r>
            <a:endParaRPr kumimoji="1" lang="zh-CN" altLang="en-US" sz="2800" b="1" i="1" dirty="0">
              <a:solidFill>
                <a:srgbClr val="FF0000"/>
              </a:solidFill>
            </a:endParaRPr>
          </a:p>
        </p:txBody>
      </p:sp>
      <p:pic>
        <p:nvPicPr>
          <p:cNvPr id="17" name="图片 16">
            <a:extLst>
              <a:ext uri="{FF2B5EF4-FFF2-40B4-BE49-F238E27FC236}">
                <a16:creationId xmlns:a16="http://schemas.microsoft.com/office/drawing/2014/main" id="{21C83B8A-48FA-2448-8253-D5682E7F4305}"/>
              </a:ext>
            </a:extLst>
          </p:cNvPr>
          <p:cNvPicPr>
            <a:picLocks noChangeAspect="1"/>
          </p:cNvPicPr>
          <p:nvPr/>
        </p:nvPicPr>
        <p:blipFill>
          <a:blip r:embed="rId4"/>
          <a:stretch>
            <a:fillRect/>
          </a:stretch>
        </p:blipFill>
        <p:spPr>
          <a:xfrm>
            <a:off x="1064683" y="1976282"/>
            <a:ext cx="10096500" cy="2933700"/>
          </a:xfrm>
          <a:prstGeom prst="rect">
            <a:avLst/>
          </a:prstGeom>
        </p:spPr>
      </p:pic>
      <p:sp>
        <p:nvSpPr>
          <p:cNvPr id="2" name="右箭头 1"/>
          <p:cNvSpPr/>
          <p:nvPr/>
        </p:nvSpPr>
        <p:spPr>
          <a:xfrm>
            <a:off x="6666207" y="6073935"/>
            <a:ext cx="558800" cy="88900"/>
          </a:xfrm>
          <a:prstGeom prst="right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6" name="文本框 15">
            <a:extLst>
              <a:ext uri="{FF2B5EF4-FFF2-40B4-BE49-F238E27FC236}">
                <a16:creationId xmlns:a16="http://schemas.microsoft.com/office/drawing/2014/main" id="{35FAC0DF-E413-134B-8DB2-6CC6EA22CD35}"/>
              </a:ext>
            </a:extLst>
          </p:cNvPr>
          <p:cNvSpPr txBox="1"/>
          <p:nvPr/>
        </p:nvSpPr>
        <p:spPr>
          <a:xfrm>
            <a:off x="7541215" y="5908669"/>
            <a:ext cx="977899" cy="553998"/>
          </a:xfrm>
          <a:prstGeom prst="rect">
            <a:avLst/>
          </a:prstGeom>
          <a:noFill/>
        </p:spPr>
        <p:txBody>
          <a:bodyPr wrap="square" lIns="0" tIns="0" rIns="0" bIns="0" rtlCol="0">
            <a:spAutoFit/>
          </a:bodyPr>
          <a:lstStyle/>
          <a:p>
            <a:pPr algn="ctr"/>
            <a:r>
              <a:rPr kumimoji="1" lang="en-US" altLang="zh-CN" b="1" i="1" dirty="0">
                <a:solidFill>
                  <a:srgbClr val="FF0000"/>
                </a:solidFill>
              </a:rPr>
              <a:t>Learning</a:t>
            </a:r>
          </a:p>
          <a:p>
            <a:pPr algn="ctr"/>
            <a:r>
              <a:rPr kumimoji="1" lang="en-US" altLang="zh-CN" b="1" i="1" dirty="0">
                <a:solidFill>
                  <a:srgbClr val="FF0000"/>
                </a:solidFill>
              </a:rPr>
              <a:t>Residuals</a:t>
            </a:r>
            <a:endParaRPr kumimoji="1" lang="zh-CN" altLang="en-US" b="1" i="1" dirty="0">
              <a:solidFill>
                <a:srgbClr val="FF0000"/>
              </a:solidFill>
            </a:endParaRPr>
          </a:p>
        </p:txBody>
      </p:sp>
      <p:sp>
        <p:nvSpPr>
          <p:cNvPr id="18" name="下箭头 17"/>
          <p:cNvSpPr/>
          <p:nvPr/>
        </p:nvSpPr>
        <p:spPr>
          <a:xfrm rot="10800000">
            <a:off x="1041824" y="4515262"/>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19" name="文本框 18"/>
              <p:cNvSpPr txBox="1"/>
              <p:nvPr/>
            </p:nvSpPr>
            <p:spPr>
              <a:xfrm>
                <a:off x="308065" y="5034821"/>
                <a:ext cx="1513235" cy="553998"/>
              </a:xfrm>
              <a:prstGeom prst="rect">
                <a:avLst/>
              </a:prstGeom>
              <a:noFill/>
            </p:spPr>
            <p:txBody>
              <a:bodyPr wrap="none" lIns="0" tIns="0" rIns="0" bIns="0" rtlCol="0">
                <a:spAutoFit/>
              </a:bodyPr>
              <a:lstStyle/>
              <a:p>
                <a:pPr algn="ctr"/>
                <a:r>
                  <a:rPr lang="en-US" altLang="zh-CN" b="1" i="1" dirty="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08065" y="5034821"/>
                <a:ext cx="1513235" cy="553998"/>
              </a:xfrm>
              <a:prstGeom prst="rect">
                <a:avLst/>
              </a:prstGeom>
              <a:blipFill>
                <a:blip r:embed="rId5"/>
                <a:stretch>
                  <a:fillRect l="-5242" t="-14286" r="-5242" b="-175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80992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3" grpId="0"/>
      <p:bldP spid="14" grpId="0"/>
      <p:bldP spid="15" grpId="0"/>
      <p:bldP spid="2" grpId="0" animBg="1"/>
      <p:bldP spid="16" grpId="0"/>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Lap-SRN: Laplacian Pyramid Networks (CVPR, 2017)</a:t>
            </a:r>
            <a:endParaRPr lang="zh-CN" altLang="en-US" dirty="0"/>
          </a:p>
        </p:txBody>
      </p:sp>
      <p:pic>
        <p:nvPicPr>
          <p:cNvPr id="4"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1103410"/>
            <a:ext cx="7952316" cy="5616079"/>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5808454" y="1170738"/>
            <a:ext cx="6383546" cy="3170324"/>
          </a:xfrm>
          <a:prstGeom prst="roundRect">
            <a:avLst/>
          </a:prstGeom>
          <a:solidFill>
            <a:srgbClr val="92D050"/>
          </a:solid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i="1" dirty="0">
                <a:solidFill>
                  <a:srgbClr val="FF0000"/>
                </a:solidFill>
              </a:rPr>
              <a:t>Loss:</a:t>
            </a: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zh-CN" altLang="en-US" sz="2800" b="1" i="1" dirty="0">
              <a:solidFill>
                <a:srgbClr val="FF0000"/>
              </a:solidFill>
            </a:endParaRPr>
          </a:p>
        </p:txBody>
      </p:sp>
      <p:pic>
        <p:nvPicPr>
          <p:cNvPr id="5" name="图片 4">
            <a:extLst>
              <a:ext uri="{FF2B5EF4-FFF2-40B4-BE49-F238E27FC236}">
                <a16:creationId xmlns:a16="http://schemas.microsoft.com/office/drawing/2014/main" id="{0C902E2F-D646-FD4F-A8E6-5008FAF35B89}"/>
              </a:ext>
            </a:extLst>
          </p:cNvPr>
          <p:cNvPicPr>
            <a:picLocks noChangeAspect="1"/>
          </p:cNvPicPr>
          <p:nvPr/>
        </p:nvPicPr>
        <p:blipFill>
          <a:blip r:embed="rId4"/>
          <a:stretch>
            <a:fillRect/>
          </a:stretch>
        </p:blipFill>
        <p:spPr>
          <a:xfrm>
            <a:off x="5947017" y="1710454"/>
            <a:ext cx="6244983" cy="672885"/>
          </a:xfrm>
          <a:prstGeom prst="rect">
            <a:avLst/>
          </a:prstGeom>
        </p:spPr>
      </p:pic>
      <p:pic>
        <p:nvPicPr>
          <p:cNvPr id="9" name="图片 8">
            <a:extLst>
              <a:ext uri="{FF2B5EF4-FFF2-40B4-BE49-F238E27FC236}">
                <a16:creationId xmlns:a16="http://schemas.microsoft.com/office/drawing/2014/main" id="{0C8161EC-3042-4342-A957-73A860235E1A}"/>
              </a:ext>
            </a:extLst>
          </p:cNvPr>
          <p:cNvPicPr>
            <a:picLocks noChangeAspect="1"/>
          </p:cNvPicPr>
          <p:nvPr/>
        </p:nvPicPr>
        <p:blipFill>
          <a:blip r:embed="rId5"/>
          <a:stretch>
            <a:fillRect/>
          </a:stretch>
        </p:blipFill>
        <p:spPr>
          <a:xfrm>
            <a:off x="6652245" y="2561419"/>
            <a:ext cx="1518314" cy="30366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1DC5EFC-CA07-7140-B46E-2AB650426F98}"/>
                  </a:ext>
                </a:extLst>
              </p:cNvPr>
              <p:cNvSpPr txBox="1"/>
              <p:nvPr/>
            </p:nvSpPr>
            <p:spPr>
              <a:xfrm>
                <a:off x="5947017" y="2584173"/>
                <a:ext cx="519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其中</m:t>
                      </m:r>
                    </m:oMath>
                  </m:oMathPara>
                </a14:m>
                <a:endParaRPr kumimoji="1" lang="zh-CN" altLang="en-US" dirty="0"/>
              </a:p>
            </p:txBody>
          </p:sp>
        </mc:Choice>
        <mc:Fallback xmlns="">
          <p:sp>
            <p:nvSpPr>
              <p:cNvPr id="10" name="文本框 9">
                <a:extLst>
                  <a:ext uri="{FF2B5EF4-FFF2-40B4-BE49-F238E27FC236}">
                    <a16:creationId xmlns:a16="http://schemas.microsoft.com/office/drawing/2014/main" id="{11DC5EFC-CA07-7140-B46E-2AB650426F98}"/>
                  </a:ext>
                </a:extLst>
              </p:cNvPr>
              <p:cNvSpPr txBox="1">
                <a:spLocks noRot="1" noChangeAspect="1" noMove="1" noResize="1" noEditPoints="1" noAdjustHandles="1" noChangeArrowheads="1" noChangeShapeType="1" noTextEdit="1"/>
              </p:cNvSpPr>
              <p:nvPr/>
            </p:nvSpPr>
            <p:spPr>
              <a:xfrm>
                <a:off x="5947017" y="2584173"/>
                <a:ext cx="519373" cy="276999"/>
              </a:xfrm>
              <a:prstGeom prst="rect">
                <a:avLst/>
              </a:prstGeom>
              <a:blipFill>
                <a:blip r:embed="rId6"/>
                <a:stretch>
                  <a:fillRect l="-15294" t="-8889" r="-16471" b="-2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DE6A58F-1ADF-1140-81C6-A632E82CCD11}"/>
                  </a:ext>
                </a:extLst>
              </p:cNvPr>
              <p:cNvSpPr txBox="1"/>
              <p:nvPr/>
            </p:nvSpPr>
            <p:spPr>
              <a:xfrm>
                <a:off x="8356414" y="2586718"/>
                <a:ext cx="38359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是</m:t>
                      </m:r>
                      <m:r>
                        <a:rPr kumimoji="1" lang="zh-CN" altLang="en-US" i="1">
                          <a:latin typeface="Cambria Math" panose="02040503050406030204" pitchFamily="18" charset="0"/>
                        </a:rPr>
                        <m:t>惩罚函数</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1</m:t>
                      </m:r>
                      <m:r>
                        <a:rPr kumimoji="1" lang="zh-CN" altLang="en-US" i="1">
                          <a:latin typeface="Cambria Math" panose="02040503050406030204" pitchFamily="18" charset="0"/>
                        </a:rPr>
                        <m:t>的</m:t>
                      </m:r>
                      <m:r>
                        <a:rPr kumimoji="1" lang="zh-CN" altLang="en-US" i="1" smtClean="0">
                          <a:latin typeface="Cambria Math" panose="02040503050406030204" pitchFamily="18" charset="0"/>
                        </a:rPr>
                        <m:t>变形</m:t>
                      </m:r>
                      <m:r>
                        <a:rPr kumimoji="1" lang="en-US" altLang="zh-CN" b="0" i="1" smtClean="0">
                          <a:latin typeface="Cambria Math" panose="02040503050406030204" pitchFamily="18" charset="0"/>
                        </a:rPr>
                        <m:t>)</m:t>
                      </m:r>
                      <m:r>
                        <a:rPr kumimoji="1" lang="zh-CN" altLang="en-US" i="1">
                          <a:latin typeface="Cambria Math" panose="02040503050406030204" pitchFamily="18" charset="0"/>
                        </a:rPr>
                        <m:t>，</m:t>
                      </m:r>
                      <m:r>
                        <a:rPr kumimoji="1" lang="zh-CN" altLang="en-US" b="0" i="1" smtClean="0">
                          <a:latin typeface="Cambria Math" panose="02040503050406030204" pitchFamily="18" charset="0"/>
                        </a:rPr>
                        <m:t>𝜀</m:t>
                      </m:r>
                      <m:r>
                        <a:rPr kumimoji="1" lang="zh-CN" altLang="en-US" i="1">
                          <a:latin typeface="Cambria Math" panose="02040503050406030204" pitchFamily="18" charset="0"/>
                        </a:rPr>
                        <m:t>取</m:t>
                      </m:r>
                      <m:r>
                        <a:rPr kumimoji="1" lang="en-US" altLang="zh-CN" b="0" i="1" smtClean="0">
                          <a:latin typeface="Cambria Math" panose="02040503050406030204" pitchFamily="18" charset="0"/>
                        </a:rPr>
                        <m:t>0.0001</m:t>
                      </m:r>
                      <m:r>
                        <a:rPr kumimoji="1" lang="zh-CN" altLang="en-US" b="0" i="1" smtClean="0">
                          <a:latin typeface="Cambria Math" panose="02040503050406030204" pitchFamily="18" charset="0"/>
                        </a:rPr>
                        <m:t>；</m:t>
                      </m:r>
                    </m:oMath>
                  </m:oMathPara>
                </a14:m>
                <a:endParaRPr kumimoji="1" lang="zh-CN" altLang="en-US" dirty="0"/>
              </a:p>
            </p:txBody>
          </p:sp>
        </mc:Choice>
        <mc:Fallback xmlns="">
          <p:sp>
            <p:nvSpPr>
              <p:cNvPr id="11" name="文本框 10">
                <a:extLst>
                  <a:ext uri="{FF2B5EF4-FFF2-40B4-BE49-F238E27FC236}">
                    <a16:creationId xmlns:a16="http://schemas.microsoft.com/office/drawing/2014/main" id="{2DE6A58F-1ADF-1140-81C6-A632E82CCD11}"/>
                  </a:ext>
                </a:extLst>
              </p:cNvPr>
              <p:cNvSpPr txBox="1">
                <a:spLocks noRot="1" noChangeAspect="1" noMove="1" noResize="1" noEditPoints="1" noAdjustHandles="1" noChangeArrowheads="1" noChangeShapeType="1" noTextEdit="1"/>
              </p:cNvSpPr>
              <p:nvPr/>
            </p:nvSpPr>
            <p:spPr>
              <a:xfrm>
                <a:off x="8356414" y="2586718"/>
                <a:ext cx="3835987" cy="276999"/>
              </a:xfrm>
              <a:prstGeom prst="rect">
                <a:avLst/>
              </a:prstGeom>
              <a:blipFill>
                <a:blip r:embed="rId7"/>
                <a:stretch>
                  <a:fillRect l="-1590" t="-10870" r="-31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7A209AB-2B25-F04E-92DC-6D59D16BBC2B}"/>
                  </a:ext>
                </a:extLst>
              </p:cNvPr>
              <p:cNvSpPr txBox="1"/>
              <p:nvPr/>
            </p:nvSpPr>
            <p:spPr>
              <a:xfrm>
                <a:off x="5947017" y="3192274"/>
                <a:ext cx="64793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X</m:t>
                      </m:r>
                      <m:r>
                        <a:rPr kumimoji="1" lang="zh-CN" altLang="en-US" i="1">
                          <a:latin typeface="Cambria Math" panose="02040503050406030204" pitchFamily="18" charset="0"/>
                        </a:rPr>
                        <m:t>表示</m:t>
                      </m:r>
                      <m:r>
                        <m:rPr>
                          <m:sty m:val="p"/>
                        </m:rPr>
                        <a:rPr kumimoji="1" lang="en-US" altLang="zh-CN" i="1" smtClean="0">
                          <a:latin typeface="Cambria Math" panose="02040503050406030204" pitchFamily="18" charset="0"/>
                        </a:rPr>
                        <m:t>LR</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y</m:t>
                      </m:r>
                      <m:r>
                        <a:rPr kumimoji="1" lang="zh-CN" altLang="en-US" i="1" smtClean="0">
                          <a:latin typeface="Cambria Math" panose="02040503050406030204" pitchFamily="18" charset="0"/>
                        </a:rPr>
                        <m:t>表示</m:t>
                      </m:r>
                      <m:r>
                        <m:rPr>
                          <m:sty m:val="p"/>
                        </m:rPr>
                        <a:rPr kumimoji="1" lang="en-US" altLang="zh-CN" i="1">
                          <a:latin typeface="Cambria Math" panose="02040503050406030204" pitchFamily="18" charset="0"/>
                        </a:rPr>
                        <m:t>HR</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r</m:t>
                      </m:r>
                      <m:r>
                        <a:rPr kumimoji="1" lang="zh-CN" altLang="en-US" i="1" smtClean="0">
                          <a:latin typeface="Cambria Math" panose="02040503050406030204" pitchFamily="18" charset="0"/>
                        </a:rPr>
                        <m:t>表示</m:t>
                      </m:r>
                      <m:r>
                        <a:rPr kumimoji="1" lang="zh-CN" altLang="en-US" i="1">
                          <a:latin typeface="Cambria Math" panose="02040503050406030204" pitchFamily="18" charset="0"/>
                        </a:rPr>
                        <m:t>残差</m:t>
                      </m:r>
                      <m:r>
                        <a:rPr kumimoji="1" lang="zh-CN" altLang="en-US" b="0" i="1" smtClean="0">
                          <a:latin typeface="Cambria Math" panose="02040503050406030204" pitchFamily="18" charset="0"/>
                        </a:rPr>
                        <m:t>，</m:t>
                      </m:r>
                      <m:r>
                        <m:rPr>
                          <m:sty m:val="p"/>
                        </m:rPr>
                        <a:rPr kumimoji="1" lang="en-US" altLang="zh-CN" i="1">
                          <a:latin typeface="Cambria Math" panose="02040503050406030204" pitchFamily="18" charset="0"/>
                        </a:rPr>
                        <m:t>s</m:t>
                      </m:r>
                      <m:r>
                        <a:rPr kumimoji="1" lang="zh-CN" altLang="en-US" i="1" smtClean="0">
                          <a:latin typeface="Cambria Math" panose="02040503050406030204" pitchFamily="18" charset="0"/>
                        </a:rPr>
                        <m:t>是</m:t>
                      </m:r>
                      <m:r>
                        <a:rPr kumimoji="1" lang="zh-CN" altLang="en-US" i="1">
                          <a:latin typeface="Cambria Math" panose="02040503050406030204" pitchFamily="18" charset="0"/>
                        </a:rPr>
                        <m:t>对应</m:t>
                      </m:r>
                      <m:r>
                        <a:rPr kumimoji="1" lang="zh-CN" altLang="en-US" i="1" smtClean="0">
                          <a:latin typeface="Cambria Math" panose="02040503050406030204" pitchFamily="18" charset="0"/>
                        </a:rPr>
                        <m:t>的</m:t>
                      </m:r>
                      <m:r>
                        <a:rPr kumimoji="1" lang="zh-CN" altLang="en-US" i="1">
                          <a:latin typeface="Cambria Math" panose="02040503050406030204" pitchFamily="18" charset="0"/>
                        </a:rPr>
                        <m:t>级</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𝑁</m:t>
                      </m:r>
                      <m:r>
                        <a:rPr kumimoji="1" lang="zh-CN" altLang="en-US" i="1">
                          <a:latin typeface="Cambria Math" panose="02040503050406030204" pitchFamily="18" charset="0"/>
                        </a:rPr>
                        <m:t>是</m:t>
                      </m:r>
                      <m:r>
                        <m:rPr>
                          <m:sty m:val="p"/>
                        </m:rPr>
                        <a:rPr kumimoji="1" lang="en-US" altLang="zh-CN" i="1" smtClean="0">
                          <a:latin typeface="Cambria Math" panose="02040503050406030204" pitchFamily="18" charset="0"/>
                        </a:rPr>
                        <m:t>batch</m:t>
                      </m:r>
                      <m:r>
                        <a:rPr kumimoji="1" lang="zh-CN" altLang="en-US" i="1">
                          <a:latin typeface="Cambria Math" panose="02040503050406030204" pitchFamily="18" charset="0"/>
                        </a:rPr>
                        <m:t>大小</m:t>
                      </m:r>
                      <m:r>
                        <a:rPr kumimoji="1" lang="zh-CN" altLang="en-US" i="1" smtClean="0">
                          <a:latin typeface="Cambria Math" panose="02040503050406030204" pitchFamily="18" charset="0"/>
                        </a:rPr>
                        <m:t>，</m:t>
                      </m:r>
                    </m:oMath>
                  </m:oMathPara>
                </a14:m>
                <a:endParaRPr kumimoji="1" lang="en-US" altLang="zh-CN" i="1" dirty="0">
                  <a:latin typeface="Cambria Math" panose="02040503050406030204" pitchFamily="18" charset="0"/>
                </a:endParaRPr>
              </a:p>
              <a:p>
                <a:r>
                  <a:rPr kumimoji="1" lang="en-US" altLang="zh-CN" b="0" dirty="0"/>
                  <a:t>L</a:t>
                </a:r>
                <a14:m>
                  <m:oMath xmlns:m="http://schemas.openxmlformats.org/officeDocument/2006/math">
                    <m:r>
                      <a:rPr kumimoji="1" lang="zh-CN" altLang="en-US" i="1">
                        <a:latin typeface="Cambria Math" panose="02040503050406030204" pitchFamily="18" charset="0"/>
                      </a:rPr>
                      <m:t>是</m:t>
                    </m:r>
                    <m:r>
                      <a:rPr kumimoji="1" lang="zh-CN" altLang="en-US" i="1" smtClean="0">
                        <a:latin typeface="Cambria Math" panose="02040503050406030204" pitchFamily="18" charset="0"/>
                      </a:rPr>
                      <m:t>总</m:t>
                    </m:r>
                    <m:r>
                      <a:rPr kumimoji="1" lang="zh-CN" altLang="en-US" i="1">
                        <a:latin typeface="Cambria Math" panose="02040503050406030204" pitchFamily="18" charset="0"/>
                      </a:rPr>
                      <m:t>的</m:t>
                    </m:r>
                    <m:r>
                      <a:rPr kumimoji="1" lang="zh-CN" altLang="en-US" i="1" smtClean="0">
                        <a:latin typeface="Cambria Math" panose="02040503050406030204" pitchFamily="18" charset="0"/>
                      </a:rPr>
                      <m:t>级</m:t>
                    </m:r>
                    <m:r>
                      <a:rPr kumimoji="1" lang="zh-CN" altLang="en-US" i="1">
                        <a:latin typeface="Cambria Math" panose="02040503050406030204" pitchFamily="18" charset="0"/>
                      </a:rPr>
                      <m:t>数</m:t>
                    </m:r>
                    <m:r>
                      <a:rPr kumimoji="1" lang="zh-CN" altLang="en-US" b="0" i="1" smtClean="0">
                        <a:latin typeface="Cambria Math" panose="02040503050406030204" pitchFamily="18" charset="0"/>
                      </a:rPr>
                      <m:t>；</m:t>
                    </m:r>
                  </m:oMath>
                </a14:m>
                <a:endParaRPr kumimoji="1" lang="zh-CN" altLang="en-US" dirty="0"/>
              </a:p>
            </p:txBody>
          </p:sp>
        </mc:Choice>
        <mc:Fallback xmlns="">
          <p:sp>
            <p:nvSpPr>
              <p:cNvPr id="12" name="文本框 11">
                <a:extLst>
                  <a:ext uri="{FF2B5EF4-FFF2-40B4-BE49-F238E27FC236}">
                    <a16:creationId xmlns:a16="http://schemas.microsoft.com/office/drawing/2014/main" id="{F7A209AB-2B25-F04E-92DC-6D59D16BBC2B}"/>
                  </a:ext>
                </a:extLst>
              </p:cNvPr>
              <p:cNvSpPr txBox="1">
                <a:spLocks noRot="1" noChangeAspect="1" noMove="1" noResize="1" noEditPoints="1" noAdjustHandles="1" noChangeArrowheads="1" noChangeShapeType="1" noTextEdit="1"/>
              </p:cNvSpPr>
              <p:nvPr/>
            </p:nvSpPr>
            <p:spPr>
              <a:xfrm>
                <a:off x="5947017" y="3192274"/>
                <a:ext cx="6479338" cy="553998"/>
              </a:xfrm>
              <a:prstGeom prst="rect">
                <a:avLst/>
              </a:prstGeom>
              <a:blipFill>
                <a:blip r:embed="rId8"/>
                <a:stretch>
                  <a:fillRect l="-2260" t="-6593" b="-24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25904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endParaRPr lang="zh-CN" altLang="en-US" dirty="0"/>
          </a:p>
        </p:txBody>
      </p:sp>
      <p:sp>
        <p:nvSpPr>
          <p:cNvPr id="3" name="标题 2"/>
          <p:cNvSpPr>
            <a:spLocks noGrp="1"/>
          </p:cNvSpPr>
          <p:nvPr>
            <p:ph type="title"/>
          </p:nvPr>
        </p:nvSpPr>
        <p:spPr>
          <a:xfrm>
            <a:off x="321732" y="319558"/>
            <a:ext cx="11984568" cy="673100"/>
          </a:xfrm>
        </p:spPr>
        <p:txBody>
          <a:bodyPr/>
          <a:lstStyle/>
          <a:p>
            <a:r>
              <a:rPr lang="en-US" altLang="zh-CN" dirty="0">
                <a:effectLst/>
              </a:rPr>
              <a:t>Dense-Net: Densely Connected ConvNet (CVPR, 2017)</a:t>
            </a:r>
            <a:endParaRPr lang="zh-CN" altLang="en-US" dirty="0"/>
          </a:p>
        </p:txBody>
      </p:sp>
      <p:pic>
        <p:nvPicPr>
          <p:cNvPr id="4098"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236" y="1585334"/>
            <a:ext cx="6552459" cy="470116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080027" y="2568575"/>
            <a:ext cx="10048875" cy="2228850"/>
          </a:xfrm>
          <a:prstGeom prst="rect">
            <a:avLst/>
          </a:prstGeom>
        </p:spPr>
      </p:pic>
    </p:spTree>
    <p:extLst>
      <p:ext uri="{BB962C8B-B14F-4D97-AF65-F5344CB8AC3E}">
        <p14:creationId xmlns:p14="http://schemas.microsoft.com/office/powerpoint/2010/main" val="39381968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RDN: Residual Dense Network (CVPR, 2018)</a:t>
            </a:r>
            <a:endParaRPr lang="zh-CN" altLang="en-US" dirty="0"/>
          </a:p>
        </p:txBody>
      </p:sp>
      <p:pic>
        <p:nvPicPr>
          <p:cNvPr id="4" name="图片 3"/>
          <p:cNvPicPr>
            <a:picLocks noChangeAspect="1"/>
          </p:cNvPicPr>
          <p:nvPr/>
        </p:nvPicPr>
        <p:blipFill>
          <a:blip r:embed="rId3"/>
          <a:stretch>
            <a:fillRect/>
          </a:stretch>
        </p:blipFill>
        <p:spPr>
          <a:xfrm>
            <a:off x="1248303" y="4039809"/>
            <a:ext cx="9305925" cy="2209800"/>
          </a:xfrm>
          <a:prstGeom prst="rect">
            <a:avLst/>
          </a:prstGeom>
        </p:spPr>
      </p:pic>
      <p:pic>
        <p:nvPicPr>
          <p:cNvPr id="5" name="图片 4"/>
          <p:cNvPicPr>
            <a:picLocks noChangeAspect="1"/>
          </p:cNvPicPr>
          <p:nvPr/>
        </p:nvPicPr>
        <p:blipFill>
          <a:blip r:embed="rId4"/>
          <a:stretch>
            <a:fillRect/>
          </a:stretch>
        </p:blipFill>
        <p:spPr>
          <a:xfrm>
            <a:off x="118533" y="1328813"/>
            <a:ext cx="4933950" cy="2114550"/>
          </a:xfrm>
          <a:prstGeom prst="rect">
            <a:avLst/>
          </a:prstGeom>
        </p:spPr>
      </p:pic>
      <p:pic>
        <p:nvPicPr>
          <p:cNvPr id="6" name="图片 5"/>
          <p:cNvPicPr>
            <a:picLocks noChangeAspect="1"/>
          </p:cNvPicPr>
          <p:nvPr/>
        </p:nvPicPr>
        <p:blipFill>
          <a:blip r:embed="rId5"/>
          <a:stretch>
            <a:fillRect/>
          </a:stretch>
        </p:blipFill>
        <p:spPr>
          <a:xfrm>
            <a:off x="6618060" y="1638375"/>
            <a:ext cx="4819650" cy="1495425"/>
          </a:xfrm>
          <a:prstGeom prst="rect">
            <a:avLst/>
          </a:prstGeom>
        </p:spPr>
      </p:pic>
    </p:spTree>
    <p:extLst>
      <p:ext uri="{BB962C8B-B14F-4D97-AF65-F5344CB8AC3E}">
        <p14:creationId xmlns:p14="http://schemas.microsoft.com/office/powerpoint/2010/main" val="137226408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09361" y="6567320"/>
            <a:ext cx="6923456" cy="3107975"/>
          </a:xfrm>
        </p:spPr>
        <p:txBody>
          <a:bodyPr/>
          <a:lstStyle/>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t>SRGAN: SISR Using GAN (CVPR, 2017)</a:t>
            </a:r>
            <a:endParaRPr lang="zh-CN" altLang="en-US" dirty="0"/>
          </a:p>
        </p:txBody>
      </p:sp>
      <p:pic>
        <p:nvPicPr>
          <p:cNvPr id="512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74646"/>
            <a:ext cx="9573181" cy="507845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638800" y="4381500"/>
            <a:ext cx="65" cy="276999"/>
          </a:xfrm>
          <a:prstGeom prst="rect">
            <a:avLst/>
          </a:prstGeom>
          <a:noFill/>
        </p:spPr>
        <p:txBody>
          <a:bodyPr wrap="none" lIns="0" tIns="0" rIns="0" bIns="0" rtlCol="0">
            <a:spAutoFit/>
          </a:bodyPr>
          <a:lstStyle/>
          <a:p>
            <a:endParaRPr lang="zh-CN" altLang="en-US" dirty="0"/>
          </a:p>
        </p:txBody>
      </p:sp>
      <p:sp>
        <p:nvSpPr>
          <p:cNvPr id="7" name="圆角矩形 6"/>
          <p:cNvSpPr/>
          <p:nvPr/>
        </p:nvSpPr>
        <p:spPr>
          <a:xfrm>
            <a:off x="5606179" y="1082400"/>
            <a:ext cx="6383546" cy="3388842"/>
          </a:xfrm>
          <a:prstGeom prst="roundRect">
            <a:avLst/>
          </a:prstGeom>
          <a:solidFill>
            <a:srgbClr val="92D050"/>
          </a:solid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i="1" dirty="0">
                <a:solidFill>
                  <a:srgbClr val="FF0000"/>
                </a:solidFill>
              </a:rPr>
              <a:t>Loss:</a:t>
            </a: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en-US" altLang="zh-CN" sz="2800" b="1" i="1" dirty="0">
              <a:solidFill>
                <a:srgbClr val="FF0000"/>
              </a:solidFill>
            </a:endParaRPr>
          </a:p>
          <a:p>
            <a:endParaRPr kumimoji="1" lang="zh-CN" altLang="en-US" sz="2800" b="1" i="1" dirty="0">
              <a:solidFill>
                <a:srgbClr val="FF0000"/>
              </a:solidFill>
            </a:endParaRPr>
          </a:p>
        </p:txBody>
      </p:sp>
      <p:pic>
        <p:nvPicPr>
          <p:cNvPr id="1028"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714" y="1635037"/>
            <a:ext cx="5153025" cy="1562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7A209AB-2B25-F04E-92DC-6D59D16BBC2B}"/>
                  </a:ext>
                </a:extLst>
              </p:cNvPr>
              <p:cNvSpPr txBox="1"/>
              <p:nvPr/>
            </p:nvSpPr>
            <p:spPr>
              <a:xfrm>
                <a:off x="6077465" y="3281892"/>
                <a:ext cx="59122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𝑐𝑜𝑛𝑡𝑒𝑛𝑡</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𝑙𝑜𝑠𝑠</m:t>
                      </m:r>
                      <m:r>
                        <a:rPr kumimoji="1" lang="en-US" altLang="zh-CN" b="0" i="1" smtClean="0">
                          <a:latin typeface="Cambria Math" panose="02040503050406030204" pitchFamily="18" charset="0"/>
                        </a:rPr>
                        <m:t> </m:t>
                      </m:r>
                      <m:r>
                        <m:rPr>
                          <m:sty m:val="p"/>
                        </m:rPr>
                        <a:rPr kumimoji="1" lang="en-US" altLang="zh-CN" b="0" i="0" smtClean="0">
                          <a:latin typeface="Cambria Math" panose="02040503050406030204" pitchFamily="18" charset="0"/>
                        </a:rPr>
                        <m:t>can</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be</m:t>
                      </m:r>
                      <m:r>
                        <a:rPr kumimoji="1" lang="en-US" altLang="zh-CN" b="0" i="0" smtClean="0">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MSELoss</m:t>
                      </m:r>
                      <m:r>
                        <a:rPr kumimoji="1" lang="en-US" altLang="zh-CN" b="0" i="0" smtClean="0">
                          <a:solidFill>
                            <a:srgbClr val="FF0000"/>
                          </a:solidFill>
                          <a:latin typeface="Cambria Math" panose="02040503050406030204" pitchFamily="18" charset="0"/>
                        </a:rPr>
                        <m:t> </m:t>
                      </m:r>
                      <m:r>
                        <m:rPr>
                          <m:sty m:val="p"/>
                        </m:rPr>
                        <a:rPr kumimoji="1" lang="en-US" altLang="zh-CN" b="0" i="0" smtClean="0">
                          <a:latin typeface="Cambria Math" panose="02040503050406030204" pitchFamily="18" charset="0"/>
                        </a:rPr>
                        <m:t>or</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VGG</m:t>
                      </m:r>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rPr>
                        <m:t>based</m:t>
                      </m:r>
                      <m:r>
                        <a:rPr kumimoji="1" lang="en-US" altLang="zh-CN" b="0" i="0" smtClean="0">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Perceptual</m:t>
                      </m:r>
                      <m:r>
                        <a:rPr kumimoji="1" lang="en-US" altLang="zh-CN" b="0" i="0" smtClean="0">
                          <a:solidFill>
                            <a:srgbClr val="FF0000"/>
                          </a:solidFill>
                          <a:latin typeface="Cambria Math" panose="02040503050406030204" pitchFamily="18" charset="0"/>
                        </a:rPr>
                        <m:t> </m:t>
                      </m:r>
                      <m:r>
                        <m:rPr>
                          <m:sty m:val="p"/>
                        </m:rPr>
                        <a:rPr kumimoji="1" lang="en-US" altLang="zh-CN" b="0" i="0" smtClean="0">
                          <a:solidFill>
                            <a:srgbClr val="FF0000"/>
                          </a:solidFill>
                          <a:latin typeface="Cambria Math" panose="02040503050406030204" pitchFamily="18" charset="0"/>
                        </a:rPr>
                        <m:t>lo</m:t>
                      </m:r>
                      <m:r>
                        <m:rPr>
                          <m:sty m:val="p"/>
                        </m:rPr>
                        <a:rPr kumimoji="1" lang="en-US" altLang="zh-CN" i="1">
                          <a:solidFill>
                            <a:srgbClr val="FF0000"/>
                          </a:solidFill>
                          <a:latin typeface="Cambria Math" panose="02040503050406030204" pitchFamily="18" charset="0"/>
                        </a:rPr>
                        <m:t>ss</m:t>
                      </m:r>
                    </m:oMath>
                  </m:oMathPara>
                </a14:m>
                <a:endParaRPr kumimoji="1" lang="en-US" altLang="zh-CN" dirty="0">
                  <a:solidFill>
                    <a:srgbClr val="FF0000"/>
                  </a:solidFill>
                </a:endParaRPr>
              </a:p>
              <a:p>
                <a:endParaRPr kumimoji="1" lang="zh-CN" altLang="en-US" dirty="0"/>
              </a:p>
            </p:txBody>
          </p:sp>
        </mc:Choice>
        <mc:Fallback xmlns="">
          <p:sp>
            <p:nvSpPr>
              <p:cNvPr id="9" name="文本框 8">
                <a:extLst>
                  <a:ext uri="{FF2B5EF4-FFF2-40B4-BE49-F238E27FC236}">
                    <a16:creationId xmlns:a16="http://schemas.microsoft.com/office/drawing/2014/main" id="{F7A209AB-2B25-F04E-92DC-6D59D16BBC2B}"/>
                  </a:ext>
                </a:extLst>
              </p:cNvPr>
              <p:cNvSpPr txBox="1">
                <a:spLocks noRot="1" noChangeAspect="1" noMove="1" noResize="1" noEditPoints="1" noAdjustHandles="1" noChangeArrowheads="1" noChangeShapeType="1" noTextEdit="1"/>
              </p:cNvSpPr>
              <p:nvPr/>
            </p:nvSpPr>
            <p:spPr>
              <a:xfrm>
                <a:off x="6077465" y="3281892"/>
                <a:ext cx="5912260" cy="553998"/>
              </a:xfrm>
              <a:prstGeom prst="rect">
                <a:avLst/>
              </a:prstGeom>
              <a:blipFill>
                <a:blip r:embed="rId5"/>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677766" y="1082400"/>
            <a:ext cx="11311959" cy="5170703"/>
          </a:xfrm>
          <a:prstGeom prst="rect">
            <a:avLst/>
          </a:prstGeom>
        </p:spPr>
      </p:pic>
    </p:spTree>
    <p:extLst>
      <p:ext uri="{BB962C8B-B14F-4D97-AF65-F5344CB8AC3E}">
        <p14:creationId xmlns:p14="http://schemas.microsoft.com/office/powerpoint/2010/main" val="379282244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randombar(horizontal)">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a:t>Perceptual Loss</a:t>
            </a:r>
          </a:p>
          <a:p>
            <a:pPr>
              <a:lnSpc>
                <a:spcPct val="150000"/>
              </a:lnSpc>
            </a:pPr>
            <a:r>
              <a:rPr lang="en-US" altLang="zh-CN" dirty="0"/>
              <a:t>Facial Images</a:t>
            </a:r>
          </a:p>
          <a:p>
            <a:pPr lvl="1">
              <a:lnSpc>
                <a:spcPct val="150000"/>
              </a:lnSpc>
            </a:pPr>
            <a:r>
              <a:rPr lang="en-US" altLang="zh-CN" dirty="0"/>
              <a:t>18: SR very-low image with Supplementary Attributes</a:t>
            </a:r>
          </a:p>
          <a:p>
            <a:pPr lvl="1"/>
            <a:r>
              <a:rPr lang="en-US" altLang="zh-CN" dirty="0"/>
              <a:t>18: SFAN: Landmark localization &amp; SR real-world faces in arbitrary poses</a:t>
            </a:r>
          </a:p>
          <a:p>
            <a:pPr>
              <a:lnSpc>
                <a:spcPct val="150000"/>
              </a:lnSpc>
            </a:pPr>
            <a:r>
              <a:rPr lang="en-US" altLang="zh-CN" dirty="0"/>
              <a:t>SR under Multiple Degradations</a:t>
            </a:r>
          </a:p>
          <a:p>
            <a:r>
              <a:rPr lang="en-US" altLang="zh-CN" dirty="0"/>
              <a:t>Realistic Texture Recovering</a:t>
            </a:r>
          </a:p>
          <a:p>
            <a:pPr lvl="1">
              <a:lnSpc>
                <a:spcPct val="150000"/>
              </a:lnSpc>
            </a:pPr>
            <a:r>
              <a:rPr lang="en-US" altLang="zh-CN" dirty="0"/>
              <a:t>FSR-GAN</a:t>
            </a:r>
          </a:p>
          <a:p>
            <a:pPr lvl="1"/>
            <a:r>
              <a:rPr lang="en-US" altLang="zh-CN" dirty="0"/>
              <a:t>SFT-GAN</a:t>
            </a:r>
          </a:p>
          <a:p>
            <a:endParaRPr lang="en-US" altLang="zh-CN" b="0" dirty="0"/>
          </a:p>
          <a:p>
            <a:endParaRPr lang="en-US" altLang="zh-CN" b="0" dirty="0"/>
          </a:p>
        </p:txBody>
      </p:sp>
      <p:sp>
        <p:nvSpPr>
          <p:cNvPr id="3" name="标题 2"/>
          <p:cNvSpPr>
            <a:spLocks noGrp="1"/>
          </p:cNvSpPr>
          <p:nvPr>
            <p:ph type="title"/>
          </p:nvPr>
        </p:nvSpPr>
        <p:spPr/>
        <p:txBody>
          <a:bodyPr/>
          <a:lstStyle/>
          <a:p>
            <a:r>
              <a:rPr lang="en-US" altLang="zh-CN" dirty="0"/>
              <a:t>Application Specific Method</a:t>
            </a:r>
            <a:endParaRPr lang="zh-CN" altLang="en-US" dirty="0"/>
          </a:p>
        </p:txBody>
      </p:sp>
    </p:spTree>
    <p:extLst>
      <p:ext uri="{BB962C8B-B14F-4D97-AF65-F5344CB8AC3E}">
        <p14:creationId xmlns:p14="http://schemas.microsoft.com/office/powerpoint/2010/main" val="2596110118"/>
      </p:ext>
    </p:extLst>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SR with Supplementary Attributes (CPVR, 2018)</a:t>
            </a:r>
            <a:endParaRPr lang="zh-CN" altLang="en-US" dirty="0"/>
          </a:p>
        </p:txBody>
      </p:sp>
      <p:pic>
        <p:nvPicPr>
          <p:cNvPr id="4" name="图片 3"/>
          <p:cNvPicPr>
            <a:picLocks noChangeAspect="1"/>
          </p:cNvPicPr>
          <p:nvPr/>
        </p:nvPicPr>
        <p:blipFill>
          <a:blip r:embed="rId3"/>
          <a:stretch>
            <a:fillRect/>
          </a:stretch>
        </p:blipFill>
        <p:spPr>
          <a:xfrm>
            <a:off x="914324" y="1430770"/>
            <a:ext cx="9787618" cy="4782042"/>
          </a:xfrm>
          <a:prstGeom prst="rect">
            <a:avLst/>
          </a:prstGeom>
        </p:spPr>
      </p:pic>
      <p:pic>
        <p:nvPicPr>
          <p:cNvPr id="6" name="图片 5"/>
          <p:cNvPicPr>
            <a:picLocks noChangeAspect="1"/>
          </p:cNvPicPr>
          <p:nvPr/>
        </p:nvPicPr>
        <p:blipFill>
          <a:blip r:embed="rId4"/>
          <a:stretch>
            <a:fillRect/>
          </a:stretch>
        </p:blipFill>
        <p:spPr>
          <a:xfrm>
            <a:off x="321733" y="2102528"/>
            <a:ext cx="11553825" cy="3438525"/>
          </a:xfrm>
          <a:prstGeom prst="rect">
            <a:avLst/>
          </a:prstGeom>
        </p:spPr>
      </p:pic>
    </p:spTree>
    <p:extLst>
      <p:ext uri="{BB962C8B-B14F-4D97-AF65-F5344CB8AC3E}">
        <p14:creationId xmlns:p14="http://schemas.microsoft.com/office/powerpoint/2010/main" val="124340880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321733" y="2002381"/>
            <a:ext cx="11599863" cy="2675437"/>
          </a:xfrm>
          <a:prstGeom prst="rect">
            <a:avLst/>
          </a:prstGeom>
        </p:spPr>
      </p:pic>
      <p:sp>
        <p:nvSpPr>
          <p:cNvPr id="3" name="标题 2"/>
          <p:cNvSpPr>
            <a:spLocks noGrp="1"/>
          </p:cNvSpPr>
          <p:nvPr>
            <p:ph type="title"/>
          </p:nvPr>
        </p:nvSpPr>
        <p:spPr>
          <a:xfrm>
            <a:off x="321732" y="319558"/>
            <a:ext cx="11870267" cy="673100"/>
          </a:xfrm>
        </p:spPr>
        <p:txBody>
          <a:bodyPr/>
          <a:lstStyle/>
          <a:p>
            <a:r>
              <a:rPr lang="en-US" altLang="zh-CN" sz="2800" dirty="0"/>
              <a:t>Super-FAN: Landmark Localization &amp; SR Real faces (CVPR, 2018)</a:t>
            </a:r>
            <a:endParaRPr lang="zh-CN" altLang="en-US" sz="2800" dirty="0"/>
          </a:p>
        </p:txBody>
      </p:sp>
    </p:spTree>
    <p:extLst>
      <p:ext uri="{BB962C8B-B14F-4D97-AF65-F5344CB8AC3E}">
        <p14:creationId xmlns:p14="http://schemas.microsoft.com/office/powerpoint/2010/main" val="4049585998"/>
      </p:ext>
    </p:extLst>
  </p:cSld>
  <p:clrMapOvr>
    <a:masterClrMapping/>
  </p:clrMapOvr>
  <p:transition spd="med">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a:t>Problem Setting</a:t>
            </a:r>
          </a:p>
          <a:p>
            <a:r>
              <a:rPr lang="en-US" altLang="zh-CN" dirty="0"/>
              <a:t>Deep Learning based Method</a:t>
            </a:r>
          </a:p>
          <a:p>
            <a:pPr lvl="1"/>
            <a:r>
              <a:rPr lang="en-US" altLang="zh-CN" dirty="0"/>
              <a:t>General Purpose</a:t>
            </a:r>
          </a:p>
          <a:p>
            <a:pPr lvl="1"/>
            <a:r>
              <a:rPr lang="en-US" altLang="zh-CN" dirty="0"/>
              <a:t>Application Specific</a:t>
            </a:r>
          </a:p>
          <a:p>
            <a:r>
              <a:rPr lang="en" altLang="zh-CN" dirty="0">
                <a:effectLst>
                  <a:outerShdw blurRad="38100" dist="38100" dir="2700000" algn="tl">
                    <a:srgbClr val="000000">
                      <a:alpha val="43137"/>
                    </a:srgbClr>
                  </a:outerShdw>
                </a:effectLst>
              </a:rPr>
              <a:t>Re-implementation</a:t>
            </a:r>
          </a:p>
          <a:p>
            <a:pPr lvl="1"/>
            <a:r>
              <a:rPr lang="en" altLang="zh-CN" dirty="0">
                <a:effectLst>
                  <a:outerShdw blurRad="38100" dist="38100" dir="2700000" algn="tl">
                    <a:srgbClr val="000000">
                      <a:alpha val="43137"/>
                    </a:srgbClr>
                  </a:outerShdw>
                </a:effectLst>
              </a:rPr>
              <a:t>Re-implementation of ESPCN (from CPVR, 2016)</a:t>
            </a:r>
          </a:p>
          <a:p>
            <a:r>
              <a:rPr lang="en-US" altLang="zh-CN" dirty="0"/>
              <a:t>Future Direction</a:t>
            </a:r>
          </a:p>
          <a:p>
            <a:r>
              <a:rPr lang="en-US" altLang="zh-CN" dirty="0"/>
              <a:t>Reference</a:t>
            </a:r>
          </a:p>
        </p:txBody>
      </p:sp>
      <p:sp>
        <p:nvSpPr>
          <p:cNvPr id="3" name="标题 2"/>
          <p:cNvSpPr>
            <a:spLocks noGrp="1"/>
          </p:cNvSpPr>
          <p:nvPr>
            <p:ph type="title"/>
          </p:nvPr>
        </p:nvSpPr>
        <p:spPr/>
        <p:txBody>
          <a:bodyPr/>
          <a:lstStyle/>
          <a:p>
            <a:r>
              <a:rPr lang="en-US" altLang="zh-CN" dirty="0"/>
              <a:t>Outline</a:t>
            </a:r>
            <a:endParaRPr lang="zh-CN" altLang="en-US" dirty="0"/>
          </a:p>
        </p:txBody>
      </p:sp>
    </p:spTree>
    <p:extLst>
      <p:ext uri="{BB962C8B-B14F-4D97-AF65-F5344CB8AC3E}">
        <p14:creationId xmlns:p14="http://schemas.microsoft.com/office/powerpoint/2010/main" val="2578746840"/>
      </p:ext>
    </p:extLst>
  </p:cSld>
  <p:clrMapOvr>
    <a:masterClrMapping/>
  </p:clrMapOvr>
  <p:transition spd="med">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3" y="319558"/>
            <a:ext cx="11582400" cy="673100"/>
          </a:xfrm>
        </p:spPr>
        <p:txBody>
          <a:bodyPr/>
          <a:lstStyle/>
          <a:p>
            <a:r>
              <a:rPr lang="en-US" altLang="zh-CN" dirty="0"/>
              <a:t>A Single SR Net for Multiple Degradations (CVPR, 2018)</a:t>
            </a:r>
            <a:endParaRPr lang="zh-CN" altLang="en-US" dirty="0"/>
          </a:p>
        </p:txBody>
      </p:sp>
      <p:pic>
        <p:nvPicPr>
          <p:cNvPr id="5" name="图片 4"/>
          <p:cNvPicPr>
            <a:picLocks noChangeAspect="1"/>
          </p:cNvPicPr>
          <p:nvPr/>
        </p:nvPicPr>
        <p:blipFill>
          <a:blip r:embed="rId2"/>
          <a:stretch>
            <a:fillRect/>
          </a:stretch>
        </p:blipFill>
        <p:spPr>
          <a:xfrm>
            <a:off x="684363" y="2535421"/>
            <a:ext cx="10857139" cy="2269757"/>
          </a:xfrm>
          <a:prstGeom prst="rect">
            <a:avLst/>
          </a:prstGeom>
        </p:spPr>
      </p:pic>
    </p:spTree>
    <p:extLst>
      <p:ext uri="{BB962C8B-B14F-4D97-AF65-F5344CB8AC3E}">
        <p14:creationId xmlns:p14="http://schemas.microsoft.com/office/powerpoint/2010/main" val="741380681"/>
      </p:ext>
    </p:extLst>
  </p:cSld>
  <p:clrMapOvr>
    <a:masterClrMapping/>
  </p:clrMapOvr>
  <p:transition spd="med">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FSR-GAN: Feature Super-Resolution (CVPR, 2018)</a:t>
            </a:r>
            <a:endParaRPr lang="zh-CN" altLang="en-US" dirty="0"/>
          </a:p>
        </p:txBody>
      </p:sp>
      <p:pic>
        <p:nvPicPr>
          <p:cNvPr id="4" name="图片 3"/>
          <p:cNvPicPr>
            <a:picLocks noChangeAspect="1"/>
          </p:cNvPicPr>
          <p:nvPr/>
        </p:nvPicPr>
        <p:blipFill>
          <a:blip r:embed="rId3"/>
          <a:stretch>
            <a:fillRect/>
          </a:stretch>
        </p:blipFill>
        <p:spPr>
          <a:xfrm>
            <a:off x="481542" y="1106958"/>
            <a:ext cx="10653182" cy="5486923"/>
          </a:xfrm>
          <a:prstGeom prst="rect">
            <a:avLst/>
          </a:prstGeom>
        </p:spPr>
      </p:pic>
    </p:spTree>
    <p:extLst>
      <p:ext uri="{BB962C8B-B14F-4D97-AF65-F5344CB8AC3E}">
        <p14:creationId xmlns:p14="http://schemas.microsoft.com/office/powerpoint/2010/main" val="1159264242"/>
      </p:ext>
    </p:extLst>
  </p:cSld>
  <p:clrMapOvr>
    <a:masterClrMapping/>
  </p:clrMapOvr>
  <p:transition spd="med">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总结了一下几个趋势：</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zh-CN" altLang="en-US" dirty="0"/>
              <a:t>受限于</a:t>
            </a:r>
            <a:r>
              <a:rPr lang="en-US" altLang="zh-CN" dirty="0"/>
              <a:t>general SISR</a:t>
            </a:r>
            <a:r>
              <a:rPr lang="zh-CN" altLang="en-US" dirty="0"/>
              <a:t>的任务要求，基于深度学习的基本网络结构较为成熟，目前网络结构上下手非常困难；</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zh-CN" altLang="en-US" dirty="0"/>
              <a:t>与此同时，从</a:t>
            </a:r>
            <a:r>
              <a:rPr lang="en-US" altLang="zh-CN" dirty="0"/>
              <a:t>18</a:t>
            </a:r>
            <a:r>
              <a:rPr lang="zh-CN" altLang="en-US" dirty="0"/>
              <a:t>年的接受情况来看，由于</a:t>
            </a:r>
            <a:r>
              <a:rPr lang="en-US" altLang="zh-CN" dirty="0"/>
              <a:t>SISR</a:t>
            </a:r>
            <a:r>
              <a:rPr lang="zh-CN" altLang="en-US" dirty="0"/>
              <a:t>本身是一个应用非常广泛的领域，基于特定应用的研究有着很好的市场；</a:t>
            </a:r>
            <a:endParaRPr lang="en-US" altLang="zh-CN" dirty="0"/>
          </a:p>
          <a:p>
            <a:pPr marL="228600" indent="-228600" eaLnBrk="1" fontAlgn="auto" hangingPunct="1">
              <a:lnSpc>
                <a:spcPct val="150000"/>
              </a:lnSpc>
              <a:spcBef>
                <a:spcPts val="0"/>
              </a:spcBef>
              <a:spcAft>
                <a:spcPts val="0"/>
              </a:spcAft>
              <a:buClrTx/>
              <a:buSzTx/>
              <a:buFontTx/>
              <a:buAutoNum type="arabicPeriod"/>
              <a:defRPr/>
            </a:pPr>
            <a:r>
              <a:rPr lang="en-US" altLang="zh-CN" dirty="0"/>
              <a:t>Encoder-decoder</a:t>
            </a:r>
            <a:r>
              <a:rPr lang="en-US" altLang="zh-CN"/>
              <a:t>, Residual </a:t>
            </a:r>
            <a:r>
              <a:rPr lang="en-US" altLang="zh-CN" dirty="0"/>
              <a:t>Learning</a:t>
            </a:r>
            <a:r>
              <a:rPr lang="en-US" altLang="zh-CN"/>
              <a:t>, Dense-Net, GAN </a:t>
            </a:r>
            <a:r>
              <a:rPr lang="zh-CN" altLang="en-US"/>
              <a:t>结构</a:t>
            </a:r>
            <a:r>
              <a:rPr lang="zh-CN" altLang="en-US" dirty="0"/>
              <a:t>是研究和应用上的主流结构，值得关注。</a:t>
            </a:r>
            <a:endParaRPr lang="en-US" altLang="zh-CN" dirty="0"/>
          </a:p>
          <a:p>
            <a:pPr>
              <a:lnSpc>
                <a:spcPct val="150000"/>
              </a:lnSpc>
            </a:pPr>
            <a:endParaRPr lang="zh-CN" altLang="en-US" dirty="0"/>
          </a:p>
        </p:txBody>
      </p:sp>
      <p:sp>
        <p:nvSpPr>
          <p:cNvPr id="3" name="标题 2"/>
          <p:cNvSpPr>
            <a:spLocks noGrp="1"/>
          </p:cNvSpPr>
          <p:nvPr>
            <p:ph type="title"/>
          </p:nvPr>
        </p:nvSpPr>
        <p:spPr/>
        <p:txBody>
          <a:bodyPr/>
          <a:lstStyle/>
          <a:p>
            <a:r>
              <a:rPr lang="en-US" altLang="zh-CN" dirty="0"/>
              <a:t>Future Direction </a:t>
            </a:r>
            <a:endParaRPr lang="zh-CN" altLang="en-US" dirty="0"/>
          </a:p>
        </p:txBody>
      </p:sp>
    </p:spTree>
    <p:extLst>
      <p:ext uri="{BB962C8B-B14F-4D97-AF65-F5344CB8AC3E}">
        <p14:creationId xmlns:p14="http://schemas.microsoft.com/office/powerpoint/2010/main" val="3496809456"/>
      </p:ext>
    </p:extLst>
  </p:cSld>
  <p:clrMapOvr>
    <a:masterClrMapping/>
  </p:clrMapOvr>
  <p:transition spd="med">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Re-implementation of ESPCN(2016, CVPR)</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17149" y="3754317"/>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zh-CN" sz="1400" b="0" i="1" smtClean="0">
                        <a:solidFill>
                          <a:schemeClr val="tx1"/>
                        </a:solidFill>
                        <a:latin typeface="Cambria Math" panose="02040503050406030204" pitchFamily="18" charset="0"/>
                      </a:rPr>
                      <m:t>𝑅𝑜𝑤</m:t>
                    </m:r>
                  </m:oMath>
                </a14:m>
                <a:r>
                  <a:rPr kumimoji="1" lang="en-US" altLang="zh-CN" sz="1400" dirty="0">
                    <a:solidFill>
                      <a:schemeClr val="tx1"/>
                    </a:solidFill>
                  </a:rPr>
                  <a:t>-Images</a:t>
                </a:r>
              </a:p>
            </p:txBody>
          </p:sp>
        </mc:Choice>
        <mc:Fallback xmlns="">
          <p:sp>
            <p:nvSpPr>
              <p:cNvPr id="4" name="矩形 3"/>
              <p:cNvSpPr>
                <a:spLocks noRot="1" noChangeAspect="1" noMove="1" noResize="1" noEditPoints="1" noAdjustHandles="1" noChangeArrowheads="1" noChangeShapeType="1" noTextEdit="1"/>
              </p:cNvSpPr>
              <p:nvPr/>
            </p:nvSpPr>
            <p:spPr>
              <a:xfrm>
                <a:off x="717149" y="3754317"/>
                <a:ext cx="1112108" cy="1153297"/>
              </a:xfrm>
              <a:prstGeom prst="rect">
                <a:avLst/>
              </a:prstGeom>
              <a:blipFill>
                <a:blip r:embed="rId2"/>
                <a:stretch>
                  <a:fillRect/>
                </a:stretch>
              </a:blipFill>
              <a:ln w="38100" cmpd="sng">
                <a:solidFill>
                  <a:srgbClr val="00B0F0"/>
                </a:solidFill>
              </a:ln>
            </p:spPr>
            <p:txBody>
              <a:bodyPr/>
              <a:lstStyle/>
              <a:p>
                <a:r>
                  <a:rPr lang="zh-CN" altLang="en-US">
                    <a:noFill/>
                  </a:rPr>
                  <a:t> </a:t>
                </a:r>
              </a:p>
            </p:txBody>
          </p:sp>
        </mc:Fallback>
      </mc:AlternateContent>
      <p:sp>
        <p:nvSpPr>
          <p:cNvPr id="5" name="右箭头 4"/>
          <p:cNvSpPr/>
          <p:nvPr/>
        </p:nvSpPr>
        <p:spPr>
          <a:xfrm>
            <a:off x="2018270" y="4248587"/>
            <a:ext cx="782594" cy="57665"/>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6" name="文本框 5"/>
              <p:cNvSpPr txBox="1"/>
              <p:nvPr/>
            </p:nvSpPr>
            <p:spPr>
              <a:xfrm>
                <a:off x="2018270" y="4008115"/>
                <a:ext cx="791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𝑃𝐼𝐿</m:t>
                      </m:r>
                      <m:r>
                        <a:rPr lang="en-US" altLang="zh-CN" sz="1400" b="0" i="1" smtClean="0">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𝐿𝑜𝑎𝑑</m:t>
                      </m:r>
                    </m:oMath>
                  </m:oMathPara>
                </a14:m>
                <a:endParaRPr lang="zh-CN" altLang="en-US" sz="1400" dirty="0">
                  <a:solidFill>
                    <a:srgbClr val="FF0000"/>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018270" y="4008115"/>
                <a:ext cx="791114" cy="215444"/>
              </a:xfrm>
              <a:prstGeom prst="rect">
                <a:avLst/>
              </a:prstGeom>
              <a:blipFill>
                <a:blip r:embed="rId3"/>
                <a:stretch>
                  <a:fillRect l="-4615" r="-3846"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74415" y="4330965"/>
                <a:ext cx="8975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𝑐𝑟𝑜𝑝</m:t>
                      </m:r>
                      <m:r>
                        <a:rPr lang="en-US" altLang="zh-CN" sz="1400" b="0" i="1" smtClean="0">
                          <a:solidFill>
                            <a:srgbClr val="FF0000"/>
                          </a:solidFill>
                          <a:latin typeface="Cambria Math" panose="02040503050406030204" pitchFamily="18" charset="0"/>
                        </a:rPr>
                        <m:t>_</m:t>
                      </m:r>
                      <m:r>
                        <a:rPr lang="en-US" altLang="zh-CN" sz="1400" b="0" i="1" smtClean="0">
                          <a:solidFill>
                            <a:srgbClr val="FF0000"/>
                          </a:solidFill>
                          <a:latin typeface="Cambria Math" panose="02040503050406030204" pitchFamily="18" charset="0"/>
                        </a:rPr>
                        <m:t>𝑣𝑎𝑙𝑖𝑑</m:t>
                      </m:r>
                    </m:oMath>
                  </m:oMathPara>
                </a14:m>
                <a:endParaRPr lang="zh-CN" altLang="en-US" sz="1400"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74415" y="4330965"/>
                <a:ext cx="897553" cy="215444"/>
              </a:xfrm>
              <a:prstGeom prst="rect">
                <a:avLst/>
              </a:prstGeom>
              <a:blipFill>
                <a:blip r:embed="rId4"/>
                <a:stretch>
                  <a:fillRect l="-4762" r="-340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87493" y="3754317"/>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𝑉𝑎𝑙𝑖𝑑</m:t>
                      </m:r>
                      <m:r>
                        <a:rPr kumimoji="1" lang="en-US" altLang="zh-CN" sz="1400" b="0" i="1" smtClean="0">
                          <a:solidFill>
                            <a:schemeClr val="tx1"/>
                          </a:solidFill>
                          <a:latin typeface="Cambria Math" panose="02040503050406030204" pitchFamily="18" charset="0"/>
                        </a:rPr>
                        <m:t>_</m:t>
                      </m:r>
                      <m:r>
                        <a:rPr kumimoji="1" lang="en-US" altLang="zh-CN" sz="1400" b="0" i="1" smtClean="0">
                          <a:solidFill>
                            <a:schemeClr val="tx1"/>
                          </a:solidFill>
                          <a:latin typeface="Cambria Math" panose="02040503050406030204" pitchFamily="18" charset="0"/>
                        </a:rPr>
                        <m:t>𝐻𝑅𝑠</m:t>
                      </m:r>
                    </m:oMath>
                  </m:oMathPara>
                </a14:m>
                <a:endParaRPr kumimoji="1" lang="en-US" altLang="zh-CN" sz="1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987493" y="3754317"/>
                <a:ext cx="1112108" cy="1153297"/>
              </a:xfrm>
              <a:prstGeom prst="rect">
                <a:avLst/>
              </a:prstGeom>
              <a:blipFill>
                <a:blip r:embed="rId5"/>
                <a:stretch>
                  <a:fillRect/>
                </a:stretch>
              </a:blipFill>
              <a:ln w="38100" cmpd="sng">
                <a:solidFill>
                  <a:srgbClr val="00B0F0"/>
                </a:solidFill>
              </a:ln>
            </p:spPr>
            <p:txBody>
              <a:bodyPr/>
              <a:lstStyle/>
              <a:p>
                <a:r>
                  <a:rPr lang="zh-CN" altLang="en-US">
                    <a:noFill/>
                  </a:rPr>
                  <a:t> </a:t>
                </a:r>
              </a:p>
            </p:txBody>
          </p:sp>
        </mc:Fallback>
      </mc:AlternateContent>
      <p:sp>
        <p:nvSpPr>
          <p:cNvPr id="9" name="右箭头 8"/>
          <p:cNvSpPr/>
          <p:nvPr/>
        </p:nvSpPr>
        <p:spPr>
          <a:xfrm rot="16200000">
            <a:off x="3393206" y="3496576"/>
            <a:ext cx="300681" cy="59353"/>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 name="矩形 9"/>
          <p:cNvSpPr/>
          <p:nvPr/>
        </p:nvSpPr>
        <p:spPr>
          <a:xfrm>
            <a:off x="3163917" y="2600210"/>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2" name="矩形 11"/>
          <p:cNvSpPr/>
          <p:nvPr/>
        </p:nvSpPr>
        <p:spPr>
          <a:xfrm>
            <a:off x="3254533" y="2667281"/>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3" name="矩形 12"/>
          <p:cNvSpPr/>
          <p:nvPr/>
        </p:nvSpPr>
        <p:spPr>
          <a:xfrm>
            <a:off x="3351119" y="2745005"/>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14" name="矩形 13"/>
          <p:cNvSpPr/>
          <p:nvPr/>
        </p:nvSpPr>
        <p:spPr>
          <a:xfrm>
            <a:off x="3472691" y="2822729"/>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b="1" dirty="0">
              <a:solidFill>
                <a:srgbClr val="FF0000"/>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2828210" y="2745005"/>
                <a:ext cx="332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r>
                        <a:rPr lang="en-US" altLang="zh-CN" sz="1400" b="0" i="1" smtClean="0">
                          <a:solidFill>
                            <a:schemeClr val="tx1"/>
                          </a:solidFill>
                          <a:latin typeface="Cambria Math" panose="02040503050406030204" pitchFamily="18" charset="0"/>
                        </a:rPr>
                        <m:t>𝑟</m:t>
                      </m:r>
                    </m:oMath>
                  </m:oMathPara>
                </a14:m>
                <a:endParaRPr lang="zh-CN" altLang="en-US" sz="14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828210" y="2745005"/>
                <a:ext cx="332592" cy="215444"/>
              </a:xfrm>
              <a:prstGeom prst="rect">
                <a:avLst/>
              </a:prstGeom>
              <a:blipFill>
                <a:blip r:embed="rId6"/>
                <a:stretch>
                  <a:fillRect l="-10909" r="-909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254533" y="2379220"/>
                <a:ext cx="258084" cy="215444"/>
              </a:xfrm>
              <a:prstGeom prst="rect">
                <a:avLst/>
              </a:prstGeom>
              <a:noFill/>
            </p:spPr>
            <p:txBody>
              <a:bodyPr wrap="none" lIns="0" tIns="0" rIns="0" bIns="0" rtlCol="0">
                <a:spAutoFit/>
              </a:bodyPr>
              <a:lstStyle/>
              <a:p>
                <a14:m>
                  <m:oMath xmlns:m="http://schemas.openxmlformats.org/officeDocument/2006/math">
                    <m:r>
                      <a:rPr lang="en-US" altLang="zh-CN" sz="1400" b="0" i="1" smtClean="0">
                        <a:solidFill>
                          <a:schemeClr val="tx1"/>
                        </a:solidFill>
                        <a:latin typeface="Cambria Math" panose="02040503050406030204" pitchFamily="18" charset="0"/>
                      </a:rPr>
                      <m:t>17</m:t>
                    </m:r>
                  </m:oMath>
                </a14:m>
                <a:r>
                  <a:rPr lang="en-US" altLang="zh-CN" sz="1400" dirty="0">
                    <a:solidFill>
                      <a:schemeClr val="tx1"/>
                    </a:solidFill>
                  </a:rPr>
                  <a:t>r</a:t>
                </a:r>
                <a:endParaRPr lang="zh-CN" altLang="en-US" sz="14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254533" y="2379220"/>
                <a:ext cx="258084" cy="215444"/>
              </a:xfrm>
              <a:prstGeom prst="rect">
                <a:avLst/>
              </a:prstGeom>
              <a:blipFill>
                <a:blip r:embed="rId7"/>
                <a:stretch>
                  <a:fillRect l="-23810" t="-25000" r="-40476" b="-47222"/>
                </a:stretch>
              </a:blipFill>
            </p:spPr>
            <p:txBody>
              <a:bodyPr/>
              <a:lstStyle/>
              <a:p>
                <a:r>
                  <a:rPr lang="zh-CN" altLang="en-US">
                    <a:noFill/>
                  </a:rPr>
                  <a:t> </a:t>
                </a:r>
              </a:p>
            </p:txBody>
          </p:sp>
        </mc:Fallback>
      </mc:AlternateContent>
      <p:sp>
        <p:nvSpPr>
          <p:cNvPr id="18" name="右箭头 17"/>
          <p:cNvSpPr/>
          <p:nvPr/>
        </p:nvSpPr>
        <p:spPr>
          <a:xfrm rot="16200000">
            <a:off x="3351316" y="2161080"/>
            <a:ext cx="373618" cy="48511"/>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5" name="矩形 24"/>
          <p:cNvSpPr/>
          <p:nvPr/>
        </p:nvSpPr>
        <p:spPr>
          <a:xfrm>
            <a:off x="3298086" y="1402367"/>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29" name="矩形 28"/>
          <p:cNvSpPr/>
          <p:nvPr/>
        </p:nvSpPr>
        <p:spPr>
          <a:xfrm>
            <a:off x="3364219" y="1452056"/>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32" name="矩形 31"/>
          <p:cNvSpPr/>
          <p:nvPr/>
        </p:nvSpPr>
        <p:spPr>
          <a:xfrm>
            <a:off x="3448716" y="1497414"/>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33" name="矩形 32"/>
          <p:cNvSpPr/>
          <p:nvPr/>
        </p:nvSpPr>
        <p:spPr>
          <a:xfrm>
            <a:off x="3514849" y="1547103"/>
            <a:ext cx="198161" cy="205500"/>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mc:AlternateContent xmlns:mc="http://schemas.openxmlformats.org/markup-compatibility/2006" xmlns:a14="http://schemas.microsoft.com/office/drawing/2010/main">
        <mc:Choice Requires="a14">
          <p:sp>
            <p:nvSpPr>
              <p:cNvPr id="34" name="文本框 33"/>
              <p:cNvSpPr txBox="1"/>
              <p:nvPr/>
            </p:nvSpPr>
            <p:spPr>
              <a:xfrm>
                <a:off x="2988297" y="1392423"/>
                <a:ext cx="2436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oMath>
                  </m:oMathPara>
                </a14:m>
                <a:endParaRPr lang="zh-CN" altLang="en-US" sz="1400"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988297" y="1392423"/>
                <a:ext cx="243656" cy="215444"/>
              </a:xfrm>
              <a:prstGeom prst="rect">
                <a:avLst/>
              </a:prstGeom>
              <a:blipFill>
                <a:blip r:embed="rId8"/>
                <a:stretch>
                  <a:fillRect l="-15000" r="-1500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280665" y="1138419"/>
                <a:ext cx="2436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oMath>
                  </m:oMathPara>
                </a14:m>
                <a:endParaRPr lang="zh-CN" altLang="en-US" sz="1400" dirty="0">
                  <a:solidFill>
                    <a:srgbClr val="FF0000"/>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3280665" y="1138419"/>
                <a:ext cx="243656" cy="215444"/>
              </a:xfrm>
              <a:prstGeom prst="rect">
                <a:avLst/>
              </a:prstGeom>
              <a:blipFill>
                <a:blip r:embed="rId8"/>
                <a:stretch>
                  <a:fillRect l="-15000" r="-15000" b="-8571"/>
                </a:stretch>
              </a:blipFill>
            </p:spPr>
            <p:txBody>
              <a:bodyPr/>
              <a:lstStyle/>
              <a:p>
                <a:r>
                  <a:rPr lang="zh-CN" altLang="en-US">
                    <a:noFill/>
                  </a:rPr>
                  <a:t> </a:t>
                </a:r>
              </a:p>
            </p:txBody>
          </p:sp>
        </mc:Fallback>
      </mc:AlternateContent>
      <p:sp>
        <p:nvSpPr>
          <p:cNvPr id="36" name="文本框 35"/>
          <p:cNvSpPr txBox="1"/>
          <p:nvPr/>
        </p:nvSpPr>
        <p:spPr>
          <a:xfrm>
            <a:off x="3251042" y="2875012"/>
            <a:ext cx="637995" cy="215444"/>
          </a:xfrm>
          <a:prstGeom prst="rect">
            <a:avLst/>
          </a:prstGeom>
          <a:noFill/>
        </p:spPr>
        <p:txBody>
          <a:bodyPr wrap="none" lIns="0" tIns="0" rIns="0" bIns="0" rtlCol="0">
            <a:spAutoFit/>
          </a:bodyPr>
          <a:lstStyle/>
          <a:p>
            <a:r>
              <a:rPr lang="en-US" altLang="zh-CN" sz="1400" i="1" dirty="0"/>
              <a:t>Sub-HRs</a:t>
            </a:r>
            <a:endParaRPr lang="zh-CN" altLang="en-US" sz="1400" i="1" dirty="0"/>
          </a:p>
        </p:txBody>
      </p:sp>
      <p:sp>
        <p:nvSpPr>
          <p:cNvPr id="39" name="文本框 38"/>
          <p:cNvSpPr txBox="1"/>
          <p:nvPr/>
        </p:nvSpPr>
        <p:spPr>
          <a:xfrm>
            <a:off x="3207606" y="1740102"/>
            <a:ext cx="607539" cy="215444"/>
          </a:xfrm>
          <a:prstGeom prst="rect">
            <a:avLst/>
          </a:prstGeom>
          <a:noFill/>
        </p:spPr>
        <p:txBody>
          <a:bodyPr wrap="none" lIns="0" tIns="0" rIns="0" bIns="0" rtlCol="0">
            <a:spAutoFit/>
          </a:bodyPr>
          <a:lstStyle/>
          <a:p>
            <a:r>
              <a:rPr lang="en-US" altLang="zh-CN" sz="1400" i="1" dirty="0"/>
              <a:t>Sub-LRs</a:t>
            </a:r>
            <a:endParaRPr lang="zh-CN" altLang="en-US" sz="1400" i="1" dirty="0"/>
          </a:p>
        </p:txBody>
      </p:sp>
      <p:sp>
        <p:nvSpPr>
          <p:cNvPr id="40" name="文本框 39"/>
          <p:cNvSpPr txBox="1"/>
          <p:nvPr/>
        </p:nvSpPr>
        <p:spPr>
          <a:xfrm>
            <a:off x="2642410" y="2099048"/>
            <a:ext cx="888064" cy="215444"/>
          </a:xfrm>
          <a:prstGeom prst="rect">
            <a:avLst/>
          </a:prstGeom>
          <a:noFill/>
        </p:spPr>
        <p:txBody>
          <a:bodyPr wrap="none" lIns="0" tIns="0" rIns="0" bIns="0" rtlCol="0">
            <a:spAutoFit/>
          </a:bodyPr>
          <a:lstStyle/>
          <a:p>
            <a:r>
              <a:rPr lang="en-US" altLang="zh-CN" sz="1400" i="1" dirty="0">
                <a:solidFill>
                  <a:srgbClr val="FF0000"/>
                </a:solidFill>
              </a:rPr>
              <a:t>Down-Scale</a:t>
            </a:r>
            <a:endParaRPr lang="zh-CN" altLang="en-US" sz="1400" i="1" dirty="0">
              <a:solidFill>
                <a:srgbClr val="FF0000"/>
              </a:solidFill>
            </a:endParaRPr>
          </a:p>
        </p:txBody>
      </p:sp>
      <p:sp>
        <p:nvSpPr>
          <p:cNvPr id="41" name="右箭头 40"/>
          <p:cNvSpPr/>
          <p:nvPr/>
        </p:nvSpPr>
        <p:spPr>
          <a:xfrm rot="5400000">
            <a:off x="3269009" y="5340885"/>
            <a:ext cx="556342" cy="45719"/>
          </a:xfrm>
          <a:prstGeom prst="rightArrow">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42" name="矩形 41"/>
              <p:cNvSpPr/>
              <p:nvPr/>
            </p:nvSpPr>
            <p:spPr>
              <a:xfrm>
                <a:off x="3244618" y="5819875"/>
                <a:ext cx="605124" cy="627536"/>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𝐿𝑅𝑠</m:t>
                      </m:r>
                    </m:oMath>
                  </m:oMathPara>
                </a14:m>
                <a:endParaRPr kumimoji="1" lang="en-US" altLang="zh-CN" sz="1400" dirty="0">
                  <a:solidFill>
                    <a:schemeClr val="tx1"/>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244618" y="5819875"/>
                <a:ext cx="605124" cy="627536"/>
              </a:xfrm>
              <a:prstGeom prst="rect">
                <a:avLst/>
              </a:prstGeom>
              <a:blipFill>
                <a:blip r:embed="rId9"/>
                <a:stretch>
                  <a:fillRect/>
                </a:stretch>
              </a:blipFill>
              <a:ln w="38100" cmpd="sng">
                <a:solidFill>
                  <a:srgbClr val="00B0F0"/>
                </a:solidFill>
              </a:ln>
            </p:spPr>
            <p:txBody>
              <a:bodyPr/>
              <a:lstStyle/>
              <a:p>
                <a:r>
                  <a:rPr lang="zh-CN" altLang="en-US">
                    <a:noFill/>
                  </a:rPr>
                  <a:t> </a:t>
                </a:r>
              </a:p>
            </p:txBody>
          </p:sp>
        </mc:Fallback>
      </mc:AlternateContent>
      <p:sp>
        <p:nvSpPr>
          <p:cNvPr id="43" name="矩形 42"/>
          <p:cNvSpPr/>
          <p:nvPr/>
        </p:nvSpPr>
        <p:spPr>
          <a:xfrm>
            <a:off x="1902941" y="1070377"/>
            <a:ext cx="2754522" cy="5752533"/>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4" name="文本框 43"/>
          <p:cNvSpPr txBox="1"/>
          <p:nvPr/>
        </p:nvSpPr>
        <p:spPr>
          <a:xfrm>
            <a:off x="2022048" y="6429139"/>
            <a:ext cx="1367810" cy="276999"/>
          </a:xfrm>
          <a:prstGeom prst="rect">
            <a:avLst/>
          </a:prstGeom>
          <a:noFill/>
        </p:spPr>
        <p:txBody>
          <a:bodyPr wrap="none" lIns="0" tIns="0" rIns="0" bIns="0" rtlCol="0">
            <a:spAutoFit/>
          </a:bodyPr>
          <a:lstStyle/>
          <a:p>
            <a:r>
              <a:rPr lang="en-US" altLang="zh-CN" i="1" dirty="0">
                <a:solidFill>
                  <a:srgbClr val="FF0000"/>
                </a:solidFill>
              </a:rPr>
              <a:t>pre-processing</a:t>
            </a:r>
            <a:endParaRPr lang="zh-CN" altLang="en-US" i="1" dirty="0">
              <a:solidFill>
                <a:srgbClr val="FF0000"/>
              </a:solidFill>
            </a:endParaRPr>
          </a:p>
        </p:txBody>
      </p:sp>
      <p:sp>
        <p:nvSpPr>
          <p:cNvPr id="46" name="圆角右箭头 45"/>
          <p:cNvSpPr/>
          <p:nvPr/>
        </p:nvSpPr>
        <p:spPr>
          <a:xfrm rot="5400000">
            <a:off x="6009845" y="-189976"/>
            <a:ext cx="1946528" cy="5442127"/>
          </a:xfrm>
          <a:prstGeom prst="bentArrow">
            <a:avLst>
              <a:gd name="adj1" fmla="val 4433"/>
              <a:gd name="adj2" fmla="val 5579"/>
              <a:gd name="adj3" fmla="val 19738"/>
              <a:gd name="adj4" fmla="val 0"/>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47" name="椭圆 46"/>
          <p:cNvSpPr/>
          <p:nvPr/>
        </p:nvSpPr>
        <p:spPr>
          <a:xfrm>
            <a:off x="8727988" y="3717246"/>
            <a:ext cx="1178011" cy="1178011"/>
          </a:xfrm>
          <a:prstGeom prst="ellipse">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t>Model</a:t>
            </a:r>
            <a:endParaRPr kumimoji="1" lang="zh-CN" altLang="en-US" sz="1800" dirty="0"/>
          </a:p>
        </p:txBody>
      </p:sp>
      <p:sp>
        <p:nvSpPr>
          <p:cNvPr id="48" name="直角上箭头 47"/>
          <p:cNvSpPr/>
          <p:nvPr/>
        </p:nvSpPr>
        <p:spPr>
          <a:xfrm>
            <a:off x="4262046" y="5120663"/>
            <a:ext cx="5457655" cy="1057716"/>
          </a:xfrm>
          <a:prstGeom prst="bentUpArrow">
            <a:avLst>
              <a:gd name="adj1" fmla="val 7608"/>
              <a:gd name="adj2" fmla="val 9703"/>
              <a:gd name="adj3" fmla="val 17801"/>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9" name="文本框 48"/>
          <p:cNvSpPr txBox="1"/>
          <p:nvPr/>
        </p:nvSpPr>
        <p:spPr>
          <a:xfrm>
            <a:off x="5639771" y="1218704"/>
            <a:ext cx="2127249" cy="276999"/>
          </a:xfrm>
          <a:prstGeom prst="rect">
            <a:avLst/>
          </a:prstGeom>
          <a:noFill/>
        </p:spPr>
        <p:txBody>
          <a:bodyPr wrap="none" lIns="0" tIns="0" rIns="0" bIns="0" rtlCol="0">
            <a:spAutoFit/>
          </a:bodyPr>
          <a:lstStyle/>
          <a:p>
            <a:r>
              <a:rPr lang="en-US" altLang="zh-CN" i="1" dirty="0">
                <a:solidFill>
                  <a:srgbClr val="FF0000"/>
                </a:solidFill>
              </a:rPr>
              <a:t>Torchvision.ToTensor()</a:t>
            </a:r>
            <a:endParaRPr lang="zh-CN" altLang="en-US" i="1" dirty="0">
              <a:solidFill>
                <a:srgbClr val="FF0000"/>
              </a:solidFill>
            </a:endParaRPr>
          </a:p>
        </p:txBody>
      </p:sp>
      <p:sp>
        <p:nvSpPr>
          <p:cNvPr id="50" name="文本框 49"/>
          <p:cNvSpPr txBox="1"/>
          <p:nvPr/>
        </p:nvSpPr>
        <p:spPr>
          <a:xfrm>
            <a:off x="5639771" y="6259029"/>
            <a:ext cx="2127249" cy="276999"/>
          </a:xfrm>
          <a:prstGeom prst="rect">
            <a:avLst/>
          </a:prstGeom>
          <a:noFill/>
        </p:spPr>
        <p:txBody>
          <a:bodyPr wrap="none" lIns="0" tIns="0" rIns="0" bIns="0" rtlCol="0">
            <a:spAutoFit/>
          </a:bodyPr>
          <a:lstStyle/>
          <a:p>
            <a:r>
              <a:rPr lang="en-US" altLang="zh-CN" i="1" dirty="0">
                <a:solidFill>
                  <a:srgbClr val="FF0000"/>
                </a:solidFill>
              </a:rPr>
              <a:t>Torchvision.ToTensor()</a:t>
            </a:r>
            <a:endParaRPr lang="zh-CN" altLang="en-US" i="1" dirty="0">
              <a:solidFill>
                <a:srgbClr val="FF0000"/>
              </a:solidFill>
            </a:endParaRPr>
          </a:p>
        </p:txBody>
      </p:sp>
      <p:sp>
        <p:nvSpPr>
          <p:cNvPr id="51" name="文本框 50"/>
          <p:cNvSpPr txBox="1"/>
          <p:nvPr/>
        </p:nvSpPr>
        <p:spPr>
          <a:xfrm>
            <a:off x="9719701" y="2346690"/>
            <a:ext cx="1346587" cy="276999"/>
          </a:xfrm>
          <a:prstGeom prst="rect">
            <a:avLst/>
          </a:prstGeom>
          <a:noFill/>
        </p:spPr>
        <p:txBody>
          <a:bodyPr wrap="none" lIns="0" tIns="0" rIns="0" bIns="0" rtlCol="0">
            <a:spAutoFit/>
          </a:bodyPr>
          <a:lstStyle/>
          <a:p>
            <a:r>
              <a:rPr lang="en-US" altLang="zh-CN" i="1" dirty="0"/>
              <a:t>Training-input</a:t>
            </a:r>
            <a:endParaRPr lang="zh-CN" altLang="en-US" i="1" dirty="0"/>
          </a:p>
        </p:txBody>
      </p:sp>
      <p:sp>
        <p:nvSpPr>
          <p:cNvPr id="52" name="文本框 51"/>
          <p:cNvSpPr txBox="1"/>
          <p:nvPr/>
        </p:nvSpPr>
        <p:spPr>
          <a:xfrm>
            <a:off x="9891231" y="5493225"/>
            <a:ext cx="914994" cy="276999"/>
          </a:xfrm>
          <a:prstGeom prst="rect">
            <a:avLst/>
          </a:prstGeom>
          <a:noFill/>
        </p:spPr>
        <p:txBody>
          <a:bodyPr wrap="none" lIns="0" tIns="0" rIns="0" bIns="0" rtlCol="0">
            <a:spAutoFit/>
          </a:bodyPr>
          <a:lstStyle/>
          <a:p>
            <a:r>
              <a:rPr lang="en-US" altLang="zh-CN" i="1" dirty="0"/>
              <a:t>Test-input</a:t>
            </a:r>
            <a:endParaRPr lang="zh-CN" altLang="en-US" i="1" dirty="0"/>
          </a:p>
        </p:txBody>
      </p:sp>
      <p:sp>
        <p:nvSpPr>
          <p:cNvPr id="53" name="文本框 52"/>
          <p:cNvSpPr txBox="1"/>
          <p:nvPr/>
        </p:nvSpPr>
        <p:spPr>
          <a:xfrm>
            <a:off x="2642410" y="5278604"/>
            <a:ext cx="888064" cy="215444"/>
          </a:xfrm>
          <a:prstGeom prst="rect">
            <a:avLst/>
          </a:prstGeom>
          <a:noFill/>
        </p:spPr>
        <p:txBody>
          <a:bodyPr wrap="none" lIns="0" tIns="0" rIns="0" bIns="0" rtlCol="0">
            <a:spAutoFit/>
          </a:bodyPr>
          <a:lstStyle/>
          <a:p>
            <a:r>
              <a:rPr lang="en-US" altLang="zh-CN" sz="1400" i="1" dirty="0">
                <a:solidFill>
                  <a:srgbClr val="FF0000"/>
                </a:solidFill>
              </a:rPr>
              <a:t>Down-Scale</a:t>
            </a:r>
            <a:endParaRPr lang="zh-CN" altLang="en-US" sz="1400" i="1" dirty="0">
              <a:solidFill>
                <a:srgbClr val="FF0000"/>
              </a:solidFill>
            </a:endParaRPr>
          </a:p>
        </p:txBody>
      </p:sp>
      <mc:AlternateContent xmlns:mc="http://schemas.openxmlformats.org/markup-compatibility/2006" xmlns:a14="http://schemas.microsoft.com/office/drawing/2010/main">
        <mc:Choice Requires="a14">
          <p:sp>
            <p:nvSpPr>
              <p:cNvPr id="54" name="文本框 53"/>
              <p:cNvSpPr txBox="1"/>
              <p:nvPr/>
            </p:nvSpPr>
            <p:spPr>
              <a:xfrm>
                <a:off x="3082172" y="3413509"/>
                <a:ext cx="4109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𝑐𝑟𝑜𝑝</m:t>
                      </m:r>
                    </m:oMath>
                  </m:oMathPara>
                </a14:m>
                <a:endParaRPr lang="zh-CN" altLang="en-US" sz="14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3082172" y="3413509"/>
                <a:ext cx="410946" cy="215444"/>
              </a:xfrm>
              <a:prstGeom prst="rect">
                <a:avLst/>
              </a:prstGeom>
              <a:blipFill>
                <a:blip r:embed="rId10"/>
                <a:stretch>
                  <a:fillRect l="-10448" r="-7463" b="-25714"/>
                </a:stretch>
              </a:blipFill>
            </p:spPr>
            <p:txBody>
              <a:bodyPr/>
              <a:lstStyle/>
              <a:p>
                <a:r>
                  <a:rPr lang="zh-CN" altLang="en-US">
                    <a:noFill/>
                  </a:rPr>
                  <a:t> </a:t>
                </a:r>
              </a:p>
            </p:txBody>
          </p:sp>
        </mc:Fallback>
      </mc:AlternateContent>
      <p:sp>
        <p:nvSpPr>
          <p:cNvPr id="55" name="直角上箭头 54"/>
          <p:cNvSpPr/>
          <p:nvPr/>
        </p:nvSpPr>
        <p:spPr>
          <a:xfrm rot="16200000">
            <a:off x="8212279" y="2524051"/>
            <a:ext cx="515818" cy="1406336"/>
          </a:xfrm>
          <a:prstGeom prst="bentUpArrow">
            <a:avLst>
              <a:gd name="adj1" fmla="val 13153"/>
              <a:gd name="adj2" fmla="val 12099"/>
              <a:gd name="adj3" fmla="val 14274"/>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6" name="文本框 55"/>
          <p:cNvSpPr txBox="1"/>
          <p:nvPr/>
        </p:nvSpPr>
        <p:spPr>
          <a:xfrm>
            <a:off x="7853044" y="2699618"/>
            <a:ext cx="1303114" cy="246221"/>
          </a:xfrm>
          <a:prstGeom prst="rect">
            <a:avLst/>
          </a:prstGeom>
          <a:noFill/>
        </p:spPr>
        <p:txBody>
          <a:bodyPr wrap="none" lIns="0" tIns="0" rIns="0" bIns="0" rtlCol="0">
            <a:spAutoFit/>
          </a:bodyPr>
          <a:lstStyle/>
          <a:p>
            <a:r>
              <a:rPr lang="en-US" altLang="zh-CN" sz="1600" i="1" dirty="0"/>
              <a:t>Training-output</a:t>
            </a:r>
            <a:endParaRPr lang="zh-CN" altLang="en-US" sz="1600" i="1" dirty="0"/>
          </a:p>
        </p:txBody>
      </p:sp>
      <p:sp>
        <p:nvSpPr>
          <p:cNvPr id="63" name="矩形 62"/>
          <p:cNvSpPr/>
          <p:nvPr/>
        </p:nvSpPr>
        <p:spPr>
          <a:xfrm>
            <a:off x="6868700" y="2598458"/>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4" name="矩形 63"/>
          <p:cNvSpPr/>
          <p:nvPr/>
        </p:nvSpPr>
        <p:spPr>
          <a:xfrm>
            <a:off x="6959316" y="2665529"/>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5" name="矩形 64"/>
          <p:cNvSpPr/>
          <p:nvPr/>
        </p:nvSpPr>
        <p:spPr>
          <a:xfrm>
            <a:off x="7055902" y="2743253"/>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dirty="0">
              <a:solidFill>
                <a:srgbClr val="FF0000"/>
              </a:solidFill>
            </a:endParaRPr>
          </a:p>
        </p:txBody>
      </p:sp>
      <p:sp>
        <p:nvSpPr>
          <p:cNvPr id="66" name="矩形 65"/>
          <p:cNvSpPr/>
          <p:nvPr/>
        </p:nvSpPr>
        <p:spPr>
          <a:xfrm>
            <a:off x="7177474" y="2820977"/>
            <a:ext cx="458477" cy="475458"/>
          </a:xfrm>
          <a:prstGeom prst="rect">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400" b="1" dirty="0">
              <a:solidFill>
                <a:srgbClr val="FF0000"/>
              </a:solidFill>
            </a:endParaRPr>
          </a:p>
        </p:txBody>
      </p:sp>
      <mc:AlternateContent xmlns:mc="http://schemas.openxmlformats.org/markup-compatibility/2006" xmlns:a14="http://schemas.microsoft.com/office/drawing/2010/main">
        <mc:Choice Requires="a14">
          <p:sp>
            <p:nvSpPr>
              <p:cNvPr id="67" name="文本框 66"/>
              <p:cNvSpPr txBox="1"/>
              <p:nvPr/>
            </p:nvSpPr>
            <p:spPr>
              <a:xfrm>
                <a:off x="6532993" y="2743253"/>
                <a:ext cx="332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17</m:t>
                      </m:r>
                      <m:r>
                        <a:rPr lang="en-US" altLang="zh-CN" sz="1400" b="0" i="1" smtClean="0">
                          <a:solidFill>
                            <a:schemeClr val="tx1"/>
                          </a:solidFill>
                          <a:latin typeface="Cambria Math" panose="02040503050406030204" pitchFamily="18" charset="0"/>
                        </a:rPr>
                        <m:t>𝑟</m:t>
                      </m:r>
                    </m:oMath>
                  </m:oMathPara>
                </a14:m>
                <a:endParaRPr lang="zh-CN" altLang="en-US" sz="1400" dirty="0">
                  <a:solidFill>
                    <a:schemeClr val="tx1"/>
                  </a:solidFill>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6532993" y="2743253"/>
                <a:ext cx="332592" cy="215444"/>
              </a:xfrm>
              <a:prstGeom prst="rect">
                <a:avLst/>
              </a:prstGeom>
              <a:blipFill>
                <a:blip r:embed="rId6"/>
                <a:stretch>
                  <a:fillRect l="-11111" r="-1111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6959316" y="2361463"/>
                <a:ext cx="258084" cy="215444"/>
              </a:xfrm>
              <a:prstGeom prst="rect">
                <a:avLst/>
              </a:prstGeom>
              <a:noFill/>
            </p:spPr>
            <p:txBody>
              <a:bodyPr wrap="none" lIns="0" tIns="0" rIns="0" bIns="0" rtlCol="0">
                <a:spAutoFit/>
              </a:bodyPr>
              <a:lstStyle/>
              <a:p>
                <a14:m>
                  <m:oMath xmlns:m="http://schemas.openxmlformats.org/officeDocument/2006/math">
                    <m:r>
                      <a:rPr lang="en-US" altLang="zh-CN" sz="1400" b="0" i="1" smtClean="0">
                        <a:solidFill>
                          <a:schemeClr val="tx1"/>
                        </a:solidFill>
                        <a:latin typeface="Cambria Math" panose="02040503050406030204" pitchFamily="18" charset="0"/>
                      </a:rPr>
                      <m:t>17</m:t>
                    </m:r>
                  </m:oMath>
                </a14:m>
                <a:r>
                  <a:rPr lang="en-US" altLang="zh-CN" sz="1400" dirty="0">
                    <a:solidFill>
                      <a:schemeClr val="tx1"/>
                    </a:solidFill>
                  </a:rPr>
                  <a:t>r</a:t>
                </a:r>
                <a:endParaRPr lang="zh-CN" altLang="en-US" sz="1400" dirty="0">
                  <a:solidFill>
                    <a:schemeClr val="tx1"/>
                  </a:solidFill>
                </a:endParaRPr>
              </a:p>
            </p:txBody>
          </p:sp>
        </mc:Choice>
        <mc:Fallback xmlns="">
          <p:sp>
            <p:nvSpPr>
              <p:cNvPr id="68" name="文本框 67"/>
              <p:cNvSpPr txBox="1">
                <a:spLocks noRot="1" noChangeAspect="1" noMove="1" noResize="1" noEditPoints="1" noAdjustHandles="1" noChangeArrowheads="1" noChangeShapeType="1" noTextEdit="1"/>
              </p:cNvSpPr>
              <p:nvPr/>
            </p:nvSpPr>
            <p:spPr>
              <a:xfrm>
                <a:off x="6959316" y="2361463"/>
                <a:ext cx="258084" cy="215444"/>
              </a:xfrm>
              <a:prstGeom prst="rect">
                <a:avLst/>
              </a:prstGeom>
              <a:blipFill>
                <a:blip r:embed="rId7"/>
                <a:stretch>
                  <a:fillRect l="-23810" t="-25000" r="-40476" b="-47222"/>
                </a:stretch>
              </a:blipFill>
            </p:spPr>
            <p:txBody>
              <a:bodyPr/>
              <a:lstStyle/>
              <a:p>
                <a:r>
                  <a:rPr lang="zh-CN" altLang="en-US">
                    <a:noFill/>
                  </a:rPr>
                  <a:t> </a:t>
                </a:r>
              </a:p>
            </p:txBody>
          </p:sp>
        </mc:Fallback>
      </mc:AlternateContent>
      <p:sp>
        <p:nvSpPr>
          <p:cNvPr id="69" name="文本框 68"/>
          <p:cNvSpPr txBox="1"/>
          <p:nvPr/>
        </p:nvSpPr>
        <p:spPr>
          <a:xfrm>
            <a:off x="7136840" y="2850591"/>
            <a:ext cx="269304" cy="215444"/>
          </a:xfrm>
          <a:prstGeom prst="rect">
            <a:avLst/>
          </a:prstGeom>
          <a:noFill/>
        </p:spPr>
        <p:txBody>
          <a:bodyPr wrap="none" lIns="0" tIns="0" rIns="0" bIns="0" rtlCol="0">
            <a:spAutoFit/>
          </a:bodyPr>
          <a:lstStyle/>
          <a:p>
            <a:r>
              <a:rPr lang="en-US" altLang="zh-CN" sz="1400" i="1" dirty="0"/>
              <a:t>SRs</a:t>
            </a:r>
            <a:endParaRPr lang="zh-CN" altLang="en-US" sz="1400" i="1" dirty="0"/>
          </a:p>
        </p:txBody>
      </p:sp>
      <p:sp>
        <p:nvSpPr>
          <p:cNvPr id="70" name="左右箭头 69"/>
          <p:cNvSpPr/>
          <p:nvPr/>
        </p:nvSpPr>
        <p:spPr>
          <a:xfrm>
            <a:off x="4262044" y="2843162"/>
            <a:ext cx="2215769" cy="229552"/>
          </a:xfrm>
          <a:prstGeom prst="leftRightArrow">
            <a:avLst/>
          </a:prstGeom>
          <a:noFill/>
          <a:ln w="381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1" name="文本框 70"/>
          <p:cNvSpPr txBox="1"/>
          <p:nvPr/>
        </p:nvSpPr>
        <p:spPr>
          <a:xfrm>
            <a:off x="4810964" y="2620142"/>
            <a:ext cx="965008" cy="246221"/>
          </a:xfrm>
          <a:prstGeom prst="rect">
            <a:avLst/>
          </a:prstGeom>
          <a:noFill/>
        </p:spPr>
        <p:txBody>
          <a:bodyPr wrap="none" lIns="0" tIns="0" rIns="0" bIns="0" rtlCol="0">
            <a:spAutoFit/>
          </a:bodyPr>
          <a:lstStyle/>
          <a:p>
            <a:r>
              <a:rPr lang="en-US" altLang="zh-CN" sz="1600" i="1" dirty="0">
                <a:solidFill>
                  <a:srgbClr val="FF0000"/>
                </a:solidFill>
              </a:rPr>
              <a:t>MSE.Loss()</a:t>
            </a:r>
            <a:endParaRPr lang="zh-CN" altLang="en-US" sz="1600" i="1" dirty="0">
              <a:solidFill>
                <a:srgbClr val="FF0000"/>
              </a:solidFill>
            </a:endParaRPr>
          </a:p>
        </p:txBody>
      </p:sp>
      <p:sp>
        <p:nvSpPr>
          <p:cNvPr id="72" name="文本框 71"/>
          <p:cNvSpPr txBox="1"/>
          <p:nvPr/>
        </p:nvSpPr>
        <p:spPr>
          <a:xfrm>
            <a:off x="4407926" y="3066035"/>
            <a:ext cx="2061462" cy="215444"/>
          </a:xfrm>
          <a:prstGeom prst="rect">
            <a:avLst/>
          </a:prstGeom>
          <a:noFill/>
        </p:spPr>
        <p:txBody>
          <a:bodyPr wrap="none" lIns="0" tIns="0" rIns="0" bIns="0" rtlCol="0">
            <a:spAutoFit/>
          </a:bodyPr>
          <a:lstStyle/>
          <a:p>
            <a:r>
              <a:rPr lang="en-US" altLang="zh-CN" sz="1400" i="1" dirty="0">
                <a:solidFill>
                  <a:srgbClr val="FF0000"/>
                </a:solidFill>
              </a:rPr>
              <a:t>Update.Model_parameters</a:t>
            </a:r>
            <a:r>
              <a:rPr lang="en-US" altLang="zh-CN" sz="1400" dirty="0">
                <a:solidFill>
                  <a:srgbClr val="FF0000"/>
                </a:solidFill>
              </a:rPr>
              <a:t>()</a:t>
            </a:r>
            <a:endParaRPr lang="zh-CN" altLang="en-US" sz="1400" i="1" dirty="0">
              <a:solidFill>
                <a:srgbClr val="FF0000"/>
              </a:solidFill>
            </a:endParaRPr>
          </a:p>
        </p:txBody>
      </p:sp>
      <mc:AlternateContent xmlns:mc="http://schemas.openxmlformats.org/markup-compatibility/2006" xmlns:a14="http://schemas.microsoft.com/office/drawing/2010/main">
        <mc:Choice Requires="a14">
          <p:sp>
            <p:nvSpPr>
              <p:cNvPr id="73" name="椭圆 72"/>
              <p:cNvSpPr/>
              <p:nvPr/>
            </p:nvSpPr>
            <p:spPr>
              <a:xfrm>
                <a:off x="7617268" y="1774745"/>
                <a:ext cx="1577629" cy="817705"/>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n-US" altLang="zh-CN" i="1">
                          <a:solidFill>
                            <a:srgbClr val="FF0000"/>
                          </a:solidFill>
                          <a:latin typeface="Cambria Math" panose="02040503050406030204" pitchFamily="18" charset="0"/>
                        </a:rPr>
                        <m:t>Training</m:t>
                      </m:r>
                    </m:oMath>
                  </m:oMathPara>
                </a14:m>
                <a:endParaRPr kumimoji="1" lang="zh-CN" altLang="en-US" sz="1800" dirty="0"/>
              </a:p>
            </p:txBody>
          </p:sp>
        </mc:Choice>
        <mc:Fallback xmlns="">
          <p:sp>
            <p:nvSpPr>
              <p:cNvPr id="73" name="椭圆 72"/>
              <p:cNvSpPr>
                <a:spLocks noRot="1" noChangeAspect="1" noMove="1" noResize="1" noEditPoints="1" noAdjustHandles="1" noChangeArrowheads="1" noChangeShapeType="1" noTextEdit="1"/>
              </p:cNvSpPr>
              <p:nvPr/>
            </p:nvSpPr>
            <p:spPr>
              <a:xfrm>
                <a:off x="7617268" y="1774745"/>
                <a:ext cx="1577629" cy="817705"/>
              </a:xfrm>
              <a:prstGeom prst="ellipse">
                <a:avLst/>
              </a:prstGeom>
              <a:blipFill>
                <a:blip r:embed="rId11"/>
                <a:stretch>
                  <a:fillRect/>
                </a:stretch>
              </a:blipFill>
              <a:ln w="38100" cmpd="sng">
                <a:solidFill>
                  <a:srgbClr val="FF0000"/>
                </a:solidFill>
                <a:prstDash val="dash"/>
              </a:ln>
            </p:spPr>
            <p:txBody>
              <a:bodyPr/>
              <a:lstStyle/>
              <a:p>
                <a:r>
                  <a:rPr lang="zh-CN" altLang="en-US">
                    <a:noFill/>
                  </a:rPr>
                  <a:t> </a:t>
                </a:r>
              </a:p>
            </p:txBody>
          </p:sp>
        </mc:Fallback>
      </mc:AlternateContent>
      <p:sp>
        <p:nvSpPr>
          <p:cNvPr id="74" name="左箭头 73"/>
          <p:cNvSpPr/>
          <p:nvPr/>
        </p:nvSpPr>
        <p:spPr>
          <a:xfrm>
            <a:off x="7406144" y="4167473"/>
            <a:ext cx="1211370" cy="205537"/>
          </a:xfrm>
          <a:prstGeom prst="leftArrow">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5" name="文本框 74"/>
          <p:cNvSpPr txBox="1"/>
          <p:nvPr/>
        </p:nvSpPr>
        <p:spPr>
          <a:xfrm>
            <a:off x="7617267" y="3921252"/>
            <a:ext cx="1000246" cy="246221"/>
          </a:xfrm>
          <a:prstGeom prst="rect">
            <a:avLst/>
          </a:prstGeom>
          <a:noFill/>
        </p:spPr>
        <p:txBody>
          <a:bodyPr wrap="square" lIns="0" tIns="0" rIns="0" bIns="0" rtlCol="0">
            <a:spAutoFit/>
          </a:bodyPr>
          <a:lstStyle/>
          <a:p>
            <a:r>
              <a:rPr lang="en-US" altLang="zh-CN" sz="1600" i="1" dirty="0"/>
              <a:t>Test-output</a:t>
            </a:r>
            <a:endParaRPr lang="zh-CN" altLang="en-US" sz="1600" i="1" dirty="0"/>
          </a:p>
        </p:txBody>
      </p:sp>
      <mc:AlternateContent xmlns:mc="http://schemas.openxmlformats.org/markup-compatibility/2006" xmlns:a14="http://schemas.microsoft.com/office/drawing/2010/main">
        <mc:Choice Requires="a14">
          <p:sp>
            <p:nvSpPr>
              <p:cNvPr id="76" name="矩形 75"/>
              <p:cNvSpPr/>
              <p:nvPr/>
            </p:nvSpPr>
            <p:spPr>
              <a:xfrm>
                <a:off x="6065366" y="3755205"/>
                <a:ext cx="1112108" cy="1153297"/>
              </a:xfrm>
              <a:prstGeom prst="rect">
                <a:avLst/>
              </a:prstGeom>
              <a:no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400" b="0" i="1" smtClean="0">
                          <a:solidFill>
                            <a:schemeClr val="tx1"/>
                          </a:solidFill>
                          <a:latin typeface="Cambria Math" panose="02040503050406030204" pitchFamily="18" charset="0"/>
                        </a:rPr>
                        <m:t>𝑆𝑅𝑠</m:t>
                      </m:r>
                    </m:oMath>
                  </m:oMathPara>
                </a14:m>
                <a:endParaRPr kumimoji="1" lang="en-US" altLang="zh-CN" sz="1400" dirty="0">
                  <a:solidFill>
                    <a:srgbClr val="FF0000"/>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065366" y="3755205"/>
                <a:ext cx="1112108" cy="1153297"/>
              </a:xfrm>
              <a:prstGeom prst="rect">
                <a:avLst/>
              </a:prstGeom>
              <a:blipFill>
                <a:blip r:embed="rId12"/>
                <a:stretch>
                  <a:fillRect/>
                </a:stretch>
              </a:blipFill>
              <a:ln w="38100" cmpd="sng">
                <a:solidFill>
                  <a:srgbClr val="00B0F0"/>
                </a:solidFill>
              </a:ln>
            </p:spPr>
            <p:txBody>
              <a:bodyPr/>
              <a:lstStyle/>
              <a:p>
                <a:r>
                  <a:rPr lang="zh-CN" altLang="en-US">
                    <a:noFill/>
                  </a:rPr>
                  <a:t> </a:t>
                </a:r>
              </a:p>
            </p:txBody>
          </p:sp>
        </mc:Fallback>
      </mc:AlternateContent>
      <p:sp>
        <p:nvSpPr>
          <p:cNvPr id="77" name="左右箭头 76"/>
          <p:cNvSpPr/>
          <p:nvPr/>
        </p:nvSpPr>
        <p:spPr>
          <a:xfrm>
            <a:off x="4256496" y="4258080"/>
            <a:ext cx="1698396" cy="216987"/>
          </a:xfrm>
          <a:prstGeom prst="leftRightArrow">
            <a:avLst/>
          </a:prstGeom>
          <a:noFill/>
          <a:ln w="38100"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78" name="文本框 77"/>
          <p:cNvSpPr txBox="1"/>
          <p:nvPr/>
        </p:nvSpPr>
        <p:spPr>
          <a:xfrm>
            <a:off x="4810964" y="4045373"/>
            <a:ext cx="860813" cy="215444"/>
          </a:xfrm>
          <a:prstGeom prst="rect">
            <a:avLst/>
          </a:prstGeom>
          <a:noFill/>
        </p:spPr>
        <p:txBody>
          <a:bodyPr wrap="none" lIns="0" tIns="0" rIns="0" bIns="0" rtlCol="0">
            <a:spAutoFit/>
          </a:bodyPr>
          <a:lstStyle/>
          <a:p>
            <a:r>
              <a:rPr lang="en-US" altLang="zh-CN" sz="1400" i="1" dirty="0">
                <a:solidFill>
                  <a:srgbClr val="FF0000"/>
                </a:solidFill>
              </a:rPr>
              <a:t>Eval: PSNR</a:t>
            </a:r>
            <a:endParaRPr lang="zh-CN" altLang="en-US" sz="1400" i="1" dirty="0">
              <a:solidFill>
                <a:srgbClr val="FF0000"/>
              </a:solidFill>
            </a:endParaRPr>
          </a:p>
        </p:txBody>
      </p:sp>
      <p:sp>
        <p:nvSpPr>
          <p:cNvPr id="80" name="直角上箭头 79"/>
          <p:cNvSpPr/>
          <p:nvPr/>
        </p:nvSpPr>
        <p:spPr>
          <a:xfrm>
            <a:off x="4256496" y="5113057"/>
            <a:ext cx="2465579" cy="1057716"/>
          </a:xfrm>
          <a:prstGeom prst="bentUpArrow">
            <a:avLst>
              <a:gd name="adj1" fmla="val 7608"/>
              <a:gd name="adj2" fmla="val 9703"/>
              <a:gd name="adj3" fmla="val 17801"/>
            </a:avLst>
          </a:prstGeom>
          <a:solidFill>
            <a:srgbClr val="00B0F0"/>
          </a:solidFill>
          <a:ln w="381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81" name="文本框 80"/>
          <p:cNvSpPr txBox="1"/>
          <p:nvPr/>
        </p:nvSpPr>
        <p:spPr>
          <a:xfrm>
            <a:off x="4728937" y="4486318"/>
            <a:ext cx="1065997" cy="215444"/>
          </a:xfrm>
          <a:prstGeom prst="rect">
            <a:avLst/>
          </a:prstGeom>
          <a:noFill/>
        </p:spPr>
        <p:txBody>
          <a:bodyPr wrap="none" lIns="0" tIns="0" rIns="0" bIns="0" rtlCol="0">
            <a:spAutoFit/>
          </a:bodyPr>
          <a:lstStyle/>
          <a:p>
            <a:r>
              <a:rPr lang="en-US" altLang="zh-CN" sz="1400" i="1" dirty="0" err="1">
                <a:solidFill>
                  <a:srgbClr val="FF0000"/>
                </a:solidFill>
              </a:rPr>
              <a:t>Bicubic_PSNR</a:t>
            </a:r>
            <a:endParaRPr lang="zh-CN" altLang="en-US" sz="1400" i="1" dirty="0">
              <a:solidFill>
                <a:srgbClr val="FF0000"/>
              </a:solidFill>
            </a:endParaRPr>
          </a:p>
        </p:txBody>
      </p:sp>
      <p:sp>
        <p:nvSpPr>
          <p:cNvPr id="82" name="文本框 81"/>
          <p:cNvSpPr txBox="1"/>
          <p:nvPr/>
        </p:nvSpPr>
        <p:spPr>
          <a:xfrm>
            <a:off x="6722075" y="5494048"/>
            <a:ext cx="666849" cy="492443"/>
          </a:xfrm>
          <a:prstGeom prst="rect">
            <a:avLst/>
          </a:prstGeom>
          <a:noFill/>
        </p:spPr>
        <p:txBody>
          <a:bodyPr wrap="none" lIns="0" tIns="0" rIns="0" bIns="0" rtlCol="0">
            <a:spAutoFit/>
          </a:bodyPr>
          <a:lstStyle/>
          <a:p>
            <a:pPr algn="ctr"/>
            <a:r>
              <a:rPr lang="en-US" altLang="zh-CN" i="1" dirty="0">
                <a:solidFill>
                  <a:srgbClr val="FF0000"/>
                </a:solidFill>
              </a:rPr>
              <a:t>Resize</a:t>
            </a:r>
          </a:p>
          <a:p>
            <a:pPr algn="ctr"/>
            <a:r>
              <a:rPr lang="en-US" altLang="zh-CN" sz="1400" dirty="0">
                <a:solidFill>
                  <a:srgbClr val="FF0000"/>
                </a:solidFill>
              </a:rPr>
              <a:t>(</a:t>
            </a:r>
            <a:r>
              <a:rPr lang="en-US" altLang="zh-CN" sz="1400" i="1" dirty="0">
                <a:solidFill>
                  <a:srgbClr val="FF0000"/>
                </a:solidFill>
              </a:rPr>
              <a:t>Bicubic</a:t>
            </a:r>
            <a:r>
              <a:rPr lang="en-US" altLang="zh-CN" sz="1400" dirty="0">
                <a:solidFill>
                  <a:srgbClr val="FF0000"/>
                </a:solidFill>
              </a:rPr>
              <a:t>)</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83" name="椭圆 82"/>
              <p:cNvSpPr/>
              <p:nvPr/>
            </p:nvSpPr>
            <p:spPr>
              <a:xfrm>
                <a:off x="7617267" y="5101439"/>
                <a:ext cx="1577629" cy="817705"/>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𝑇𝑒𝑠𝑡</m:t>
                      </m:r>
                    </m:oMath>
                  </m:oMathPara>
                </a14:m>
                <a:endParaRPr kumimoji="1" lang="zh-CN" altLang="en-US" sz="1800" dirty="0"/>
              </a:p>
            </p:txBody>
          </p:sp>
        </mc:Choice>
        <mc:Fallback xmlns="">
          <p:sp>
            <p:nvSpPr>
              <p:cNvPr id="83" name="椭圆 82"/>
              <p:cNvSpPr>
                <a:spLocks noRot="1" noChangeAspect="1" noMove="1" noResize="1" noEditPoints="1" noAdjustHandles="1" noChangeArrowheads="1" noChangeShapeType="1" noTextEdit="1"/>
              </p:cNvSpPr>
              <p:nvPr/>
            </p:nvSpPr>
            <p:spPr>
              <a:xfrm>
                <a:off x="7617267" y="5101439"/>
                <a:ext cx="1577629" cy="817705"/>
              </a:xfrm>
              <a:prstGeom prst="ellipse">
                <a:avLst/>
              </a:prstGeom>
              <a:blipFill>
                <a:blip r:embed="rId13"/>
                <a:stretch>
                  <a:fillRect/>
                </a:stretch>
              </a:blipFill>
              <a:ln w="38100" cmpd="sng">
                <a:solidFill>
                  <a:srgbClr val="FF0000"/>
                </a:solidFill>
                <a:prstDash val="dash"/>
              </a:ln>
            </p:spPr>
            <p:txBody>
              <a:bodyPr/>
              <a:lstStyle/>
              <a:p>
                <a:r>
                  <a:rPr lang="zh-CN" altLang="en-US">
                    <a:noFill/>
                  </a:rPr>
                  <a:t> </a:t>
                </a:r>
              </a:p>
            </p:txBody>
          </p:sp>
        </mc:Fallback>
      </mc:AlternateContent>
      <p:pic>
        <p:nvPicPr>
          <p:cNvPr id="86" name="图片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472" y="2497386"/>
            <a:ext cx="11292472" cy="2886041"/>
          </a:xfrm>
          <a:prstGeom prst="rect">
            <a:avLst/>
          </a:prstGeom>
        </p:spPr>
      </p:pic>
    </p:spTree>
    <p:extLst>
      <p:ext uri="{BB962C8B-B14F-4D97-AF65-F5344CB8AC3E}">
        <p14:creationId xmlns:p14="http://schemas.microsoft.com/office/powerpoint/2010/main" val="273344898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randombar(horizontal)">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86"/>
                                        </p:tgtEl>
                                      </p:cBhvr>
                                    </p:animEffect>
                                    <p:set>
                                      <p:cBhvr>
                                        <p:cTn id="12" dur="1" fill="hold">
                                          <p:stCondLst>
                                            <p:cond delay="499"/>
                                          </p:stCondLst>
                                        </p:cTn>
                                        <p:tgtEl>
                                          <p:spTgt spid="8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500"/>
                                        <p:tgtEl>
                                          <p:spTgt spid="1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randombar(horizontal)">
                                      <p:cBhvr>
                                        <p:cTn id="50" dur="500"/>
                                        <p:tgtEl>
                                          <p:spTgt spid="17"/>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randombar(horizontal)">
                                      <p:cBhvr>
                                        <p:cTn id="53" dur="500"/>
                                        <p:tgtEl>
                                          <p:spTgt spid="18"/>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randombar(horizontal)">
                                      <p:cBhvr>
                                        <p:cTn id="56" dur="500"/>
                                        <p:tgtEl>
                                          <p:spTgt spid="2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500"/>
                                        <p:tgtEl>
                                          <p:spTgt spid="2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randombar(horizontal)">
                                      <p:cBhvr>
                                        <p:cTn id="65" dur="500"/>
                                        <p:tgtEl>
                                          <p:spTgt spid="33"/>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randombar(horizontal)">
                                      <p:cBhvr>
                                        <p:cTn id="68" dur="500"/>
                                        <p:tgtEl>
                                          <p:spTgt spid="34"/>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randombar(horizontal)">
                                      <p:cBhvr>
                                        <p:cTn id="71" dur="500"/>
                                        <p:tgtEl>
                                          <p:spTgt spid="35"/>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randombar(horizontal)">
                                      <p:cBhvr>
                                        <p:cTn id="74" dur="500"/>
                                        <p:tgtEl>
                                          <p:spTgt spid="36"/>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randombar(horizontal)">
                                      <p:cBhvr>
                                        <p:cTn id="77" dur="500"/>
                                        <p:tgtEl>
                                          <p:spTgt spid="39"/>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randombar(horizontal)">
                                      <p:cBhvr>
                                        <p:cTn id="80" dur="500"/>
                                        <p:tgtEl>
                                          <p:spTgt spid="40"/>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randombar(horizontal)">
                                      <p:cBhvr>
                                        <p:cTn id="83" dur="500"/>
                                        <p:tgtEl>
                                          <p:spTgt spid="41"/>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randombar(horizontal)">
                                      <p:cBhvr>
                                        <p:cTn id="86" dur="500"/>
                                        <p:tgtEl>
                                          <p:spTgt spid="42"/>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randombar(horizontal)">
                                      <p:cBhvr>
                                        <p:cTn id="89" dur="500"/>
                                        <p:tgtEl>
                                          <p:spTgt spid="43"/>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randombar(horizontal)">
                                      <p:cBhvr>
                                        <p:cTn id="92" dur="500"/>
                                        <p:tgtEl>
                                          <p:spTgt spid="4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randombar(horizontal)">
                                      <p:cBhvr>
                                        <p:cTn id="95" dur="500"/>
                                        <p:tgtEl>
                                          <p:spTgt spid="46"/>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randombar(horizontal)">
                                      <p:cBhvr>
                                        <p:cTn id="98" dur="500"/>
                                        <p:tgtEl>
                                          <p:spTgt spid="47"/>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randombar(horizontal)">
                                      <p:cBhvr>
                                        <p:cTn id="101" dur="500"/>
                                        <p:tgtEl>
                                          <p:spTgt spid="48"/>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randombar(horizontal)">
                                      <p:cBhvr>
                                        <p:cTn id="104" dur="500"/>
                                        <p:tgtEl>
                                          <p:spTgt spid="49"/>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randombar(horizontal)">
                                      <p:cBhvr>
                                        <p:cTn id="107" dur="500"/>
                                        <p:tgtEl>
                                          <p:spTgt spid="5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randombar(horizontal)">
                                      <p:cBhvr>
                                        <p:cTn id="110" dur="500"/>
                                        <p:tgtEl>
                                          <p:spTgt spid="5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randombar(horizontal)">
                                      <p:cBhvr>
                                        <p:cTn id="113" dur="500"/>
                                        <p:tgtEl>
                                          <p:spTgt spid="5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randombar(horizontal)">
                                      <p:cBhvr>
                                        <p:cTn id="116" dur="500"/>
                                        <p:tgtEl>
                                          <p:spTgt spid="53"/>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randombar(horizontal)">
                                      <p:cBhvr>
                                        <p:cTn id="119" dur="500"/>
                                        <p:tgtEl>
                                          <p:spTgt spid="54"/>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randombar(horizontal)">
                                      <p:cBhvr>
                                        <p:cTn id="122" dur="500"/>
                                        <p:tgtEl>
                                          <p:spTgt spid="55"/>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randombar(horizontal)">
                                      <p:cBhvr>
                                        <p:cTn id="125" dur="500"/>
                                        <p:tgtEl>
                                          <p:spTgt spid="56"/>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randombar(horizontal)">
                                      <p:cBhvr>
                                        <p:cTn id="128" dur="500"/>
                                        <p:tgtEl>
                                          <p:spTgt spid="63"/>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randombar(horizontal)">
                                      <p:cBhvr>
                                        <p:cTn id="131" dur="500"/>
                                        <p:tgtEl>
                                          <p:spTgt spid="64"/>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65"/>
                                        </p:tgtEl>
                                        <p:attrNameLst>
                                          <p:attrName>style.visibility</p:attrName>
                                        </p:attrNameLst>
                                      </p:cBhvr>
                                      <p:to>
                                        <p:strVal val="visible"/>
                                      </p:to>
                                    </p:set>
                                    <p:animEffect transition="in" filter="randombar(horizontal)">
                                      <p:cBhvr>
                                        <p:cTn id="134" dur="500"/>
                                        <p:tgtEl>
                                          <p:spTgt spid="6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randombar(horizontal)">
                                      <p:cBhvr>
                                        <p:cTn id="137" dur="500"/>
                                        <p:tgtEl>
                                          <p:spTgt spid="6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randombar(horizontal)">
                                      <p:cBhvr>
                                        <p:cTn id="140" dur="500"/>
                                        <p:tgtEl>
                                          <p:spTgt spid="6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randombar(horizontal)">
                                      <p:cBhvr>
                                        <p:cTn id="143" dur="500"/>
                                        <p:tgtEl>
                                          <p:spTgt spid="68"/>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69"/>
                                        </p:tgtEl>
                                        <p:attrNameLst>
                                          <p:attrName>style.visibility</p:attrName>
                                        </p:attrNameLst>
                                      </p:cBhvr>
                                      <p:to>
                                        <p:strVal val="visible"/>
                                      </p:to>
                                    </p:set>
                                    <p:animEffect transition="in" filter="randombar(horizontal)">
                                      <p:cBhvr>
                                        <p:cTn id="146" dur="500"/>
                                        <p:tgtEl>
                                          <p:spTgt spid="69"/>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randombar(horizontal)">
                                      <p:cBhvr>
                                        <p:cTn id="149" dur="500"/>
                                        <p:tgtEl>
                                          <p:spTgt spid="70"/>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randombar(horizontal)">
                                      <p:cBhvr>
                                        <p:cTn id="152" dur="500"/>
                                        <p:tgtEl>
                                          <p:spTgt spid="71"/>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animEffect transition="in" filter="randombar(horizontal)">
                                      <p:cBhvr>
                                        <p:cTn id="155" dur="500"/>
                                        <p:tgtEl>
                                          <p:spTgt spid="72"/>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randombar(horizontal)">
                                      <p:cBhvr>
                                        <p:cTn id="158" dur="500"/>
                                        <p:tgtEl>
                                          <p:spTgt spid="73"/>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randombar(horizontal)">
                                      <p:cBhvr>
                                        <p:cTn id="161" dur="500"/>
                                        <p:tgtEl>
                                          <p:spTgt spid="74"/>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randombar(horizontal)">
                                      <p:cBhvr>
                                        <p:cTn id="164" dur="500"/>
                                        <p:tgtEl>
                                          <p:spTgt spid="75"/>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randombar(horizontal)">
                                      <p:cBhvr>
                                        <p:cTn id="167" dur="500"/>
                                        <p:tgtEl>
                                          <p:spTgt spid="76"/>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77"/>
                                        </p:tgtEl>
                                        <p:attrNameLst>
                                          <p:attrName>style.visibility</p:attrName>
                                        </p:attrNameLst>
                                      </p:cBhvr>
                                      <p:to>
                                        <p:strVal val="visible"/>
                                      </p:to>
                                    </p:set>
                                    <p:animEffect transition="in" filter="randombar(horizontal)">
                                      <p:cBhvr>
                                        <p:cTn id="170" dur="500"/>
                                        <p:tgtEl>
                                          <p:spTgt spid="77"/>
                                        </p:tgtEl>
                                      </p:cBhvr>
                                    </p:animEffect>
                                  </p:childTnLst>
                                </p:cTn>
                              </p:par>
                              <p:par>
                                <p:cTn id="171" presetID="14" presetClass="entr" presetSubtype="10" fill="hold" grpId="0" nodeType="withEffect">
                                  <p:stCondLst>
                                    <p:cond delay="0"/>
                                  </p:stCondLst>
                                  <p:childTnLst>
                                    <p:set>
                                      <p:cBhvr>
                                        <p:cTn id="172" dur="1" fill="hold">
                                          <p:stCondLst>
                                            <p:cond delay="0"/>
                                          </p:stCondLst>
                                        </p:cTn>
                                        <p:tgtEl>
                                          <p:spTgt spid="78"/>
                                        </p:tgtEl>
                                        <p:attrNameLst>
                                          <p:attrName>style.visibility</p:attrName>
                                        </p:attrNameLst>
                                      </p:cBhvr>
                                      <p:to>
                                        <p:strVal val="visible"/>
                                      </p:to>
                                    </p:set>
                                    <p:animEffect transition="in" filter="randombar(horizontal)">
                                      <p:cBhvr>
                                        <p:cTn id="173" dur="500"/>
                                        <p:tgtEl>
                                          <p:spTgt spid="78"/>
                                        </p:tgtEl>
                                      </p:cBhvr>
                                    </p:animEffect>
                                  </p:childTnLst>
                                </p:cTn>
                              </p:par>
                              <p:par>
                                <p:cTn id="174" presetID="14" presetClass="entr" presetSubtype="10" fill="hold" grpId="0" nodeType="withEffect">
                                  <p:stCondLst>
                                    <p:cond delay="0"/>
                                  </p:stCondLst>
                                  <p:childTnLst>
                                    <p:set>
                                      <p:cBhvr>
                                        <p:cTn id="175" dur="1" fill="hold">
                                          <p:stCondLst>
                                            <p:cond delay="0"/>
                                          </p:stCondLst>
                                        </p:cTn>
                                        <p:tgtEl>
                                          <p:spTgt spid="80"/>
                                        </p:tgtEl>
                                        <p:attrNameLst>
                                          <p:attrName>style.visibility</p:attrName>
                                        </p:attrNameLst>
                                      </p:cBhvr>
                                      <p:to>
                                        <p:strVal val="visible"/>
                                      </p:to>
                                    </p:set>
                                    <p:animEffect transition="in" filter="randombar(horizontal)">
                                      <p:cBhvr>
                                        <p:cTn id="176" dur="500"/>
                                        <p:tgtEl>
                                          <p:spTgt spid="8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randombar(horizontal)">
                                      <p:cBhvr>
                                        <p:cTn id="179" dur="500"/>
                                        <p:tgtEl>
                                          <p:spTgt spid="81"/>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82"/>
                                        </p:tgtEl>
                                        <p:attrNameLst>
                                          <p:attrName>style.visibility</p:attrName>
                                        </p:attrNameLst>
                                      </p:cBhvr>
                                      <p:to>
                                        <p:strVal val="visible"/>
                                      </p:to>
                                    </p:set>
                                    <p:animEffect transition="in" filter="randombar(horizontal)">
                                      <p:cBhvr>
                                        <p:cTn id="182" dur="500"/>
                                        <p:tgtEl>
                                          <p:spTgt spid="82"/>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randombar(horizontal)">
                                      <p:cBhvr>
                                        <p:cTn id="18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animBg="1"/>
      <p:bldP spid="12" grpId="0" animBg="1"/>
      <p:bldP spid="13" grpId="0" animBg="1"/>
      <p:bldP spid="14" grpId="0" animBg="1"/>
      <p:bldP spid="16" grpId="0"/>
      <p:bldP spid="17" grpId="0"/>
      <p:bldP spid="18" grpId="0" animBg="1"/>
      <p:bldP spid="25" grpId="0" animBg="1"/>
      <p:bldP spid="29" grpId="0" animBg="1"/>
      <p:bldP spid="32" grpId="0" animBg="1"/>
      <p:bldP spid="33" grpId="0" animBg="1"/>
      <p:bldP spid="34" grpId="0"/>
      <p:bldP spid="35" grpId="0"/>
      <p:bldP spid="36" grpId="0"/>
      <p:bldP spid="39" grpId="0"/>
      <p:bldP spid="40" grpId="0"/>
      <p:bldP spid="41" grpId="0" animBg="1"/>
      <p:bldP spid="42" grpId="0" animBg="1"/>
      <p:bldP spid="43" grpId="0" animBg="1"/>
      <p:bldP spid="44" grpId="0"/>
      <p:bldP spid="46" grpId="0" animBg="1"/>
      <p:bldP spid="47" grpId="0" animBg="1"/>
      <p:bldP spid="48" grpId="0" animBg="1"/>
      <p:bldP spid="49" grpId="0"/>
      <p:bldP spid="50" grpId="0"/>
      <p:bldP spid="51" grpId="0"/>
      <p:bldP spid="52" grpId="0"/>
      <p:bldP spid="53" grpId="0"/>
      <p:bldP spid="54" grpId="0"/>
      <p:bldP spid="55" grpId="0" animBg="1"/>
      <p:bldP spid="56" grpId="0"/>
      <p:bldP spid="63" grpId="0" animBg="1"/>
      <p:bldP spid="64" grpId="0" animBg="1"/>
      <p:bldP spid="65" grpId="0" animBg="1"/>
      <p:bldP spid="66" grpId="0" animBg="1"/>
      <p:bldP spid="67" grpId="0"/>
      <p:bldP spid="68" grpId="0"/>
      <p:bldP spid="69" grpId="0"/>
      <p:bldP spid="70" grpId="0" animBg="1"/>
      <p:bldP spid="71" grpId="0"/>
      <p:bldP spid="72" grpId="0"/>
      <p:bldP spid="73" grpId="0" animBg="1"/>
      <p:bldP spid="74" grpId="0" animBg="1"/>
      <p:bldP spid="75" grpId="0"/>
      <p:bldP spid="76" grpId="0" animBg="1"/>
      <p:bldP spid="77" grpId="0" animBg="1"/>
      <p:bldP spid="78" grpId="0"/>
      <p:bldP spid="80" grpId="0" animBg="1"/>
      <p:bldP spid="81" grpId="0"/>
      <p:bldP spid="82" grpId="0"/>
      <p:bldP spid="8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i="1" dirty="0"/>
              <a:t>Our Results:</a:t>
            </a:r>
            <a:endParaRPr lang="zh-CN" altLang="en-US" i="1" dirty="0"/>
          </a:p>
        </p:txBody>
      </p:sp>
      <p:sp>
        <p:nvSpPr>
          <p:cNvPr id="3" name="标题 2"/>
          <p:cNvSpPr>
            <a:spLocks noGrp="1"/>
          </p:cNvSpPr>
          <p:nvPr>
            <p:ph type="title"/>
          </p:nvPr>
        </p:nvSpPr>
        <p:spPr/>
        <p:txBody>
          <a:bodyPr/>
          <a:lstStyle/>
          <a:p>
            <a:r>
              <a:rPr lang="en-US" altLang="zh-CN" dirty="0"/>
              <a:t>Re-implementation of ESPCN(2016)</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9063"/>
            <a:ext cx="12192000" cy="1847873"/>
          </a:xfrm>
          <a:prstGeom prst="rect">
            <a:avLst/>
          </a:prstGeom>
        </p:spPr>
      </p:pic>
    </p:spTree>
    <p:extLst>
      <p:ext uri="{BB962C8B-B14F-4D97-AF65-F5344CB8AC3E}">
        <p14:creationId xmlns:p14="http://schemas.microsoft.com/office/powerpoint/2010/main" val="2997613756"/>
      </p:ext>
    </p:extLst>
  </p:cSld>
  <p:clrMapOvr>
    <a:masterClrMapping/>
  </p:clrMapOvr>
  <p:transition spd="med">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7069" y="2967335"/>
            <a:ext cx="2957861" cy="1107996"/>
          </a:xfrm>
          <a:prstGeom prst="rect">
            <a:avLst/>
          </a:prstGeom>
          <a:noFill/>
        </p:spPr>
        <p:txBody>
          <a:bodyPr wrap="none" lIns="91440" tIns="45720" rIns="91440" bIns="45720">
            <a:spAutoFit/>
          </a:bodyPr>
          <a:lstStyle/>
          <a:p>
            <a:pPr algn="ctr"/>
            <a:r>
              <a:rPr lang="en-US" altLang="zh-CN" sz="6600" b="0" cap="none" spc="0" dirty="0">
                <a:ln w="0"/>
                <a:solidFill>
                  <a:srgbClr val="0070C0"/>
                </a:solidFill>
                <a:effectLst>
                  <a:outerShdw blurRad="38100" dist="25400" dir="5400000" algn="ctr" rotWithShape="0">
                    <a:srgbClr val="6E747A">
                      <a:alpha val="43000"/>
                    </a:srgbClr>
                  </a:outerShdw>
                </a:effectLst>
              </a:rPr>
              <a:t>Thanks!</a:t>
            </a:r>
            <a:endParaRPr lang="zh-CN" altLang="en-US" sz="6600" b="0"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70610027"/>
      </p:ext>
    </p:extLst>
  </p:cSld>
  <p:clrMapOvr>
    <a:masterClrMapping/>
  </p:clrMapOvr>
  <p:transition spd="med">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a:t>Goal</a:t>
            </a:r>
          </a:p>
          <a:p>
            <a:pPr marL="400050" lvl="1" indent="0">
              <a:lnSpc>
                <a:spcPct val="100000"/>
              </a:lnSpc>
              <a:buNone/>
            </a:pPr>
            <a:r>
              <a:rPr lang="en-US" altLang="zh-CN" dirty="0"/>
              <a:t>	</a:t>
            </a:r>
            <a:r>
              <a:rPr lang="en-US" altLang="zh-CN" dirty="0">
                <a:solidFill>
                  <a:srgbClr val="FF0000"/>
                </a:solidFill>
              </a:rPr>
              <a:t> Reconstruct</a:t>
            </a:r>
            <a:r>
              <a:rPr lang="en-US" altLang="zh-CN" dirty="0"/>
              <a:t> a HR image from a single LR image</a:t>
            </a:r>
          </a:p>
          <a:p>
            <a:pPr>
              <a:lnSpc>
                <a:spcPct val="100000"/>
              </a:lnSpc>
            </a:pPr>
            <a:r>
              <a:rPr lang="en-US" altLang="zh-CN" dirty="0"/>
              <a:t>Pipeline</a:t>
            </a:r>
          </a:p>
        </p:txBody>
      </p:sp>
      <p:sp>
        <p:nvSpPr>
          <p:cNvPr id="3" name="标题 2"/>
          <p:cNvSpPr>
            <a:spLocks noGrp="1"/>
          </p:cNvSpPr>
          <p:nvPr>
            <p:ph type="title"/>
          </p:nvPr>
        </p:nvSpPr>
        <p:spPr/>
        <p:txBody>
          <a:bodyPr/>
          <a:lstStyle/>
          <a:p>
            <a:r>
              <a:rPr lang="en-US" altLang="zh-CN" dirty="0"/>
              <a:t>Problem Setting</a:t>
            </a:r>
            <a:endParaRPr lang="zh-CN" altLang="en-US" dirty="0"/>
          </a:p>
        </p:txBody>
      </p:sp>
      <p:pic>
        <p:nvPicPr>
          <p:cNvPr id="4" name="图片 3">
            <a:extLst>
              <a:ext uri="{FF2B5EF4-FFF2-40B4-BE49-F238E27FC236}">
                <a16:creationId xmlns:a16="http://schemas.microsoft.com/office/drawing/2014/main" id="{2E846773-1C71-BF4C-B321-08A46361D061}"/>
              </a:ext>
            </a:extLst>
          </p:cNvPr>
          <p:cNvPicPr>
            <a:picLocks noChangeAspect="1"/>
          </p:cNvPicPr>
          <p:nvPr/>
        </p:nvPicPr>
        <p:blipFill>
          <a:blip r:embed="rId3"/>
          <a:stretch>
            <a:fillRect/>
          </a:stretch>
        </p:blipFill>
        <p:spPr>
          <a:xfrm>
            <a:off x="939571" y="3373081"/>
            <a:ext cx="2195168" cy="221252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E238EEE-C571-C84C-BCD2-E7402885A780}"/>
                  </a:ext>
                </a:extLst>
              </p:cNvPr>
              <p:cNvSpPr txBox="1"/>
              <p:nvPr/>
            </p:nvSpPr>
            <p:spPr>
              <a:xfrm>
                <a:off x="500371" y="3069998"/>
                <a:ext cx="2887521" cy="250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𝑯𝒊𝒈𝒉</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𝑹𝒆𝒔𝒐𝒍𝒖𝒕𝒊𝒐𝒏</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𝒊𝒎𝒂𝒈𝒆</m:t>
                      </m:r>
                      <m:r>
                        <a:rPr kumimoji="1" lang="en-US" altLang="zh-CN" sz="1600" b="1" i="1" smtClean="0">
                          <a:latin typeface="Cambria Math" panose="02040503050406030204" pitchFamily="18" charset="0"/>
                        </a:rPr>
                        <m:t>(</m:t>
                      </m:r>
                      <m:sSup>
                        <m:sSupPr>
                          <m:ctrlPr>
                            <a:rPr kumimoji="1" lang="zh-CN" altLang="en-US" sz="1600" b="1" i="1" dirty="0" smtClean="0">
                              <a:latin typeface="Cambria Math" panose="02040503050406030204" pitchFamily="18" charset="0"/>
                            </a:rPr>
                          </m:ctrlPr>
                        </m:sSupPr>
                        <m:e>
                          <m:r>
                            <a:rPr kumimoji="1" lang="en-US" altLang="zh-CN" sz="1600" b="1" i="1" dirty="0" smtClean="0">
                              <a:latin typeface="Cambria Math" panose="02040503050406030204" pitchFamily="18" charset="0"/>
                            </a:rPr>
                            <m:t>𝑰</m:t>
                          </m:r>
                        </m:e>
                        <m:sup>
                          <m:r>
                            <a:rPr kumimoji="1" lang="en-US" altLang="zh-CN" sz="1600" b="1" i="1" dirty="0" smtClean="0">
                              <a:latin typeface="Cambria Math" panose="02040503050406030204" pitchFamily="18" charset="0"/>
                            </a:rPr>
                            <m:t>𝑯𝑹</m:t>
                          </m:r>
                        </m:sup>
                      </m:sSup>
                      <m:r>
                        <a:rPr kumimoji="1" lang="en-US" altLang="zh-CN" sz="1600" b="1" i="1" smtClean="0">
                          <a:latin typeface="Cambria Math" panose="02040503050406030204" pitchFamily="18" charset="0"/>
                        </a:rPr>
                        <m:t>)</m:t>
                      </m:r>
                    </m:oMath>
                  </m:oMathPara>
                </a14:m>
                <a:endParaRPr kumimoji="1" lang="zh-CN" altLang="en-US" sz="1600" b="1" dirty="0"/>
              </a:p>
            </p:txBody>
          </p:sp>
        </mc:Choice>
        <mc:Fallback xmlns="">
          <p:sp>
            <p:nvSpPr>
              <p:cNvPr id="5" name="文本框 4">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500371" y="3069998"/>
                <a:ext cx="2887521" cy="250646"/>
              </a:xfrm>
              <a:prstGeom prst="rect">
                <a:avLst/>
              </a:prstGeom>
              <a:blipFill>
                <a:blip r:embed="rId4"/>
                <a:stretch>
                  <a:fillRect l="-2110" r="-1899" b="-36585"/>
                </a:stretch>
              </a:blipFill>
            </p:spPr>
            <p:txBody>
              <a:bodyPr/>
              <a:lstStyle/>
              <a:p>
                <a:r>
                  <a:rPr lang="zh-CN" altLang="en-US">
                    <a:noFill/>
                  </a:rPr>
                  <a:t> </a:t>
                </a:r>
              </a:p>
            </p:txBody>
          </p:sp>
        </mc:Fallback>
      </mc:AlternateContent>
      <p:sp>
        <p:nvSpPr>
          <p:cNvPr id="6" name="右箭头 5">
            <a:extLst>
              <a:ext uri="{FF2B5EF4-FFF2-40B4-BE49-F238E27FC236}">
                <a16:creationId xmlns:a16="http://schemas.microsoft.com/office/drawing/2014/main" id="{268E3FFB-E80A-8947-B729-29F2CA82699D}"/>
              </a:ext>
            </a:extLst>
          </p:cNvPr>
          <p:cNvSpPr/>
          <p:nvPr/>
        </p:nvSpPr>
        <p:spPr>
          <a:xfrm>
            <a:off x="3187364" y="4319621"/>
            <a:ext cx="1536854" cy="533470"/>
          </a:xfrm>
          <a:prstGeom prst="rightArrow">
            <a:avLst/>
          </a:prstGeom>
          <a:solidFill>
            <a:srgbClr val="92D050"/>
          </a:solidFill>
          <a:ln w="381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i="1" dirty="0"/>
              <a:t>Down-Sample</a:t>
            </a:r>
            <a:endParaRPr kumimoji="1" lang="zh-CN" altLang="en-US" sz="1600" i="1" dirty="0"/>
          </a:p>
        </p:txBody>
      </p:sp>
      <p:pic>
        <p:nvPicPr>
          <p:cNvPr id="7" name="图片 6">
            <a:extLst>
              <a:ext uri="{FF2B5EF4-FFF2-40B4-BE49-F238E27FC236}">
                <a16:creationId xmlns:a16="http://schemas.microsoft.com/office/drawing/2014/main" id="{9427CB68-90F5-8644-8F7B-66F0593CA32E}"/>
              </a:ext>
            </a:extLst>
          </p:cNvPr>
          <p:cNvPicPr>
            <a:picLocks noChangeAspect="1"/>
          </p:cNvPicPr>
          <p:nvPr/>
        </p:nvPicPr>
        <p:blipFill>
          <a:blip r:embed="rId5"/>
          <a:stretch>
            <a:fillRect/>
          </a:stretch>
        </p:blipFill>
        <p:spPr>
          <a:xfrm>
            <a:off x="4823416" y="4195684"/>
            <a:ext cx="772259" cy="781344"/>
          </a:xfrm>
          <a:prstGeom prst="rect">
            <a:avLst/>
          </a:prstGeom>
        </p:spPr>
      </p:pic>
      <p:sp>
        <p:nvSpPr>
          <p:cNvPr id="8" name="右箭头 7">
            <a:extLst>
              <a:ext uri="{FF2B5EF4-FFF2-40B4-BE49-F238E27FC236}">
                <a16:creationId xmlns:a16="http://schemas.microsoft.com/office/drawing/2014/main" id="{1F59FBD7-2385-5E40-B2F1-191756298C12}"/>
              </a:ext>
            </a:extLst>
          </p:cNvPr>
          <p:cNvSpPr/>
          <p:nvPr/>
        </p:nvSpPr>
        <p:spPr>
          <a:xfrm>
            <a:off x="5863965" y="4283604"/>
            <a:ext cx="2907133" cy="628090"/>
          </a:xfrm>
          <a:prstGeom prst="rightArrow">
            <a:avLst/>
          </a:prstGeom>
          <a:solidFill>
            <a:srgbClr val="92D050"/>
          </a:solidFill>
          <a:ln w="381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1" dirty="0"/>
              <a:t>Super-Resolve</a:t>
            </a:r>
            <a:endParaRPr kumimoji="1" lang="zh-CN" altLang="en-US" sz="2000" i="1" dirty="0"/>
          </a:p>
        </p:txBody>
      </p:sp>
      <p:pic>
        <p:nvPicPr>
          <p:cNvPr id="9" name="图片 8">
            <a:extLst>
              <a:ext uri="{FF2B5EF4-FFF2-40B4-BE49-F238E27FC236}">
                <a16:creationId xmlns:a16="http://schemas.microsoft.com/office/drawing/2014/main" id="{2E846773-1C71-BF4C-B321-08A46361D061}"/>
              </a:ext>
            </a:extLst>
          </p:cNvPr>
          <p:cNvPicPr>
            <a:picLocks noChangeAspect="1"/>
          </p:cNvPicPr>
          <p:nvPr/>
        </p:nvPicPr>
        <p:blipFill>
          <a:blip r:embed="rId3"/>
          <a:stretch>
            <a:fillRect/>
          </a:stretch>
        </p:blipFill>
        <p:spPr>
          <a:xfrm>
            <a:off x="8985971" y="3373081"/>
            <a:ext cx="2195168" cy="2212521"/>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E238EEE-C571-C84C-BCD2-E7402885A780}"/>
                  </a:ext>
                </a:extLst>
              </p:cNvPr>
              <p:cNvSpPr txBox="1"/>
              <p:nvPr/>
            </p:nvSpPr>
            <p:spPr>
              <a:xfrm>
                <a:off x="8771098" y="3068844"/>
                <a:ext cx="2764090" cy="251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1" i="1" smtClean="0">
                          <a:latin typeface="Cambria Math" panose="02040503050406030204" pitchFamily="18" charset="0"/>
                        </a:rPr>
                        <m:t>𝑺𝒖𝒑𝒆𝒓</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𝑹𝒆𝒔𝒐𝒍𝒗𝒆𝒅</m:t>
                      </m:r>
                      <m:r>
                        <a:rPr kumimoji="1" lang="en-US" altLang="zh-CN" sz="1600" b="1" i="1" smtClean="0">
                          <a:latin typeface="Cambria Math" panose="02040503050406030204" pitchFamily="18" charset="0"/>
                        </a:rPr>
                        <m:t> </m:t>
                      </m:r>
                      <m:r>
                        <a:rPr kumimoji="1" lang="en-US" altLang="zh-CN" sz="1600" b="1" i="1" smtClean="0">
                          <a:latin typeface="Cambria Math" panose="02040503050406030204" pitchFamily="18" charset="0"/>
                        </a:rPr>
                        <m:t>𝒊𝒎𝒂𝒈𝒆</m:t>
                      </m:r>
                      <m:r>
                        <a:rPr kumimoji="1" lang="en-US" altLang="zh-CN" sz="1600" b="1" i="1" smtClean="0">
                          <a:latin typeface="Cambria Math" panose="02040503050406030204" pitchFamily="18" charset="0"/>
                        </a:rPr>
                        <m:t>(</m:t>
                      </m:r>
                      <m:sSup>
                        <m:sSupPr>
                          <m:ctrlPr>
                            <a:rPr kumimoji="1" lang="zh-CN" altLang="en-US" sz="1600" b="1" i="1" dirty="0" smtClean="0">
                              <a:latin typeface="Cambria Math" panose="02040503050406030204" pitchFamily="18" charset="0"/>
                            </a:rPr>
                          </m:ctrlPr>
                        </m:sSupPr>
                        <m:e>
                          <m:r>
                            <a:rPr kumimoji="1" lang="en-US" altLang="zh-CN" sz="1600" b="1" i="1" dirty="0" smtClean="0">
                              <a:latin typeface="Cambria Math" panose="02040503050406030204" pitchFamily="18" charset="0"/>
                            </a:rPr>
                            <m:t>𝑰</m:t>
                          </m:r>
                        </m:e>
                        <m:sup>
                          <m:r>
                            <a:rPr kumimoji="1" lang="en-US" altLang="zh-CN" sz="1600" b="1" i="1" dirty="0" smtClean="0">
                              <a:latin typeface="Cambria Math" panose="02040503050406030204" pitchFamily="18" charset="0"/>
                            </a:rPr>
                            <m:t>𝑺𝑹</m:t>
                          </m:r>
                        </m:sup>
                      </m:sSup>
                      <m:r>
                        <a:rPr kumimoji="1" lang="en-US" altLang="zh-CN" sz="1600" b="1" i="1" smtClean="0">
                          <a:latin typeface="Cambria Math" panose="02040503050406030204" pitchFamily="18" charset="0"/>
                        </a:rPr>
                        <m:t>)</m:t>
                      </m:r>
                    </m:oMath>
                  </m:oMathPara>
                </a14:m>
                <a:endParaRPr kumimoji="1" lang="zh-CN" altLang="en-US" sz="1600" b="1" dirty="0"/>
              </a:p>
            </p:txBody>
          </p:sp>
        </mc:Choice>
        <mc:Fallback xmlns="">
          <p:sp>
            <p:nvSpPr>
              <p:cNvPr id="10" name="文本框 9">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8771098" y="3068844"/>
                <a:ext cx="2764090" cy="251800"/>
              </a:xfrm>
              <a:prstGeom prst="rect">
                <a:avLst/>
              </a:prstGeom>
              <a:blipFill>
                <a:blip r:embed="rId6"/>
                <a:stretch>
                  <a:fillRect l="-1987" r="-198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E238EEE-C571-C84C-BCD2-E7402885A780}"/>
                  </a:ext>
                </a:extLst>
              </p:cNvPr>
              <p:cNvSpPr txBox="1"/>
              <p:nvPr/>
            </p:nvSpPr>
            <p:spPr>
              <a:xfrm>
                <a:off x="4085113" y="3892601"/>
                <a:ext cx="2162714" cy="2192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rPr>
                        <m:t>𝑳𝒐𝒘</m:t>
                      </m:r>
                      <m:r>
                        <a:rPr kumimoji="1" lang="en-US" altLang="zh-CN" sz="1400" b="1" i="1" smtClean="0">
                          <a:latin typeface="Cambria Math" panose="02040503050406030204" pitchFamily="18" charset="0"/>
                        </a:rPr>
                        <m:t> </m:t>
                      </m:r>
                      <m:r>
                        <a:rPr kumimoji="1" lang="en-US" altLang="zh-CN" sz="1400" b="1" i="1" smtClean="0">
                          <a:latin typeface="Cambria Math" panose="02040503050406030204" pitchFamily="18" charset="0"/>
                        </a:rPr>
                        <m:t>𝑹𝒆𝒔𝒐𝒍𝒖𝒕𝒊𝒐𝒏</m:t>
                      </m:r>
                      <m:r>
                        <a:rPr kumimoji="1" lang="en-US" altLang="zh-CN" sz="1400" b="1" i="1" smtClean="0">
                          <a:latin typeface="Cambria Math" panose="02040503050406030204" pitchFamily="18" charset="0"/>
                        </a:rPr>
                        <m:t> </m:t>
                      </m:r>
                      <m:r>
                        <a:rPr kumimoji="1" lang="en-US" altLang="zh-CN" sz="1400" b="1" i="1" smtClean="0">
                          <a:latin typeface="Cambria Math" panose="02040503050406030204" pitchFamily="18" charset="0"/>
                        </a:rPr>
                        <m:t>𝒊𝒎𝒂𝒈𝒆</m:t>
                      </m:r>
                      <m:r>
                        <a:rPr kumimoji="1" lang="en-US" altLang="zh-CN" sz="1400" b="1" i="1" smtClean="0">
                          <a:latin typeface="Cambria Math" panose="02040503050406030204" pitchFamily="18" charset="0"/>
                        </a:rPr>
                        <m:t>(</m:t>
                      </m:r>
                      <m:sSup>
                        <m:sSupPr>
                          <m:ctrlPr>
                            <a:rPr kumimoji="1" lang="zh-CN" altLang="en-US" sz="1400" b="1" i="1" dirty="0" smtClean="0">
                              <a:latin typeface="Cambria Math" panose="02040503050406030204" pitchFamily="18" charset="0"/>
                            </a:rPr>
                          </m:ctrlPr>
                        </m:sSupPr>
                        <m:e>
                          <m:r>
                            <a:rPr kumimoji="1" lang="en-US" altLang="zh-CN" sz="1400" b="1" i="1" dirty="0" smtClean="0">
                              <a:latin typeface="Cambria Math" panose="02040503050406030204" pitchFamily="18" charset="0"/>
                            </a:rPr>
                            <m:t>𝑰</m:t>
                          </m:r>
                        </m:e>
                        <m:sup>
                          <m:r>
                            <a:rPr kumimoji="1" lang="en-US" altLang="zh-CN" sz="1400" b="1" i="1" dirty="0" smtClean="0">
                              <a:latin typeface="Cambria Math" panose="02040503050406030204" pitchFamily="18" charset="0"/>
                            </a:rPr>
                            <m:t>𝑳𝑹</m:t>
                          </m:r>
                        </m:sup>
                      </m:sSup>
                      <m:r>
                        <a:rPr kumimoji="1" lang="en-US" altLang="zh-CN" sz="1400" b="1" i="1" smtClean="0">
                          <a:latin typeface="Cambria Math" panose="02040503050406030204" pitchFamily="18" charset="0"/>
                        </a:rPr>
                        <m:t>)</m:t>
                      </m:r>
                    </m:oMath>
                  </m:oMathPara>
                </a14:m>
                <a:endParaRPr kumimoji="1" lang="zh-CN" altLang="en-US" sz="1400" b="1" dirty="0"/>
              </a:p>
            </p:txBody>
          </p:sp>
        </mc:Choice>
        <mc:Fallback xmlns="">
          <p:sp>
            <p:nvSpPr>
              <p:cNvPr id="11" name="文本框 10">
                <a:extLst>
                  <a:ext uri="{FF2B5EF4-FFF2-40B4-BE49-F238E27FC236}">
                    <a16:creationId xmlns:a16="http://schemas.microsoft.com/office/drawing/2014/main" id="{3E238EEE-C571-C84C-BCD2-E7402885A780}"/>
                  </a:ext>
                </a:extLst>
              </p:cNvPr>
              <p:cNvSpPr txBox="1">
                <a:spLocks noRot="1" noChangeAspect="1" noMove="1" noResize="1" noEditPoints="1" noAdjustHandles="1" noChangeArrowheads="1" noChangeShapeType="1" noTextEdit="1"/>
              </p:cNvSpPr>
              <p:nvPr/>
            </p:nvSpPr>
            <p:spPr>
              <a:xfrm>
                <a:off x="4085113" y="3892601"/>
                <a:ext cx="2162714" cy="219227"/>
              </a:xfrm>
              <a:prstGeom prst="rect">
                <a:avLst/>
              </a:prstGeom>
              <a:blipFill>
                <a:blip r:embed="rId7"/>
                <a:stretch>
                  <a:fillRect l="-2817" r="-11831" b="-33333"/>
                </a:stretch>
              </a:blipFill>
            </p:spPr>
            <p:txBody>
              <a:bodyPr/>
              <a:lstStyle/>
              <a:p>
                <a:r>
                  <a:rPr lang="zh-CN" altLang="en-US">
                    <a:noFill/>
                  </a:rPr>
                  <a:t> </a:t>
                </a:r>
              </a:p>
            </p:txBody>
          </p:sp>
        </mc:Fallback>
      </mc:AlternateContent>
      <p:sp>
        <p:nvSpPr>
          <p:cNvPr id="12" name="矩形 11"/>
          <p:cNvSpPr/>
          <p:nvPr/>
        </p:nvSpPr>
        <p:spPr>
          <a:xfrm>
            <a:off x="502587" y="2698754"/>
            <a:ext cx="5169811" cy="3057545"/>
          </a:xfrm>
          <a:prstGeom prst="rect">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文本框 12"/>
          <p:cNvSpPr txBox="1"/>
          <p:nvPr/>
        </p:nvSpPr>
        <p:spPr>
          <a:xfrm>
            <a:off x="4204234" y="2718310"/>
            <a:ext cx="1453603" cy="276999"/>
          </a:xfrm>
          <a:prstGeom prst="rect">
            <a:avLst/>
          </a:prstGeom>
          <a:noFill/>
        </p:spPr>
        <p:txBody>
          <a:bodyPr wrap="none" lIns="0" tIns="0" rIns="0" bIns="0" rtlCol="0">
            <a:spAutoFit/>
          </a:bodyPr>
          <a:lstStyle/>
          <a:p>
            <a:r>
              <a:rPr lang="en-US" altLang="zh-CN" b="1" i="1" dirty="0"/>
              <a:t>Pre-processing</a:t>
            </a:r>
            <a:endParaRPr lang="zh-CN" altLang="en-US" b="1" i="1" dirty="0"/>
          </a:p>
        </p:txBody>
      </p:sp>
      <p:sp>
        <p:nvSpPr>
          <p:cNvPr id="14" name="下箭头 13"/>
          <p:cNvSpPr/>
          <p:nvPr/>
        </p:nvSpPr>
        <p:spPr>
          <a:xfrm rot="10800000">
            <a:off x="7096877" y="5407222"/>
            <a:ext cx="167237" cy="565318"/>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15" name="文本框 14"/>
              <p:cNvSpPr txBox="1"/>
              <p:nvPr/>
            </p:nvSpPr>
            <p:spPr>
              <a:xfrm>
                <a:off x="6470366" y="6059382"/>
                <a:ext cx="14202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𝑪𝑵𝑵</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𝒃𝒂𝒔𝒆𝒅</m:t>
                      </m:r>
                    </m:oMath>
                  </m:oMathPara>
                </a14:m>
                <a:endParaRPr lang="zh-CN" altLang="en-US" sz="2000" b="1"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470366" y="6059382"/>
                <a:ext cx="1420261" cy="307777"/>
              </a:xfrm>
              <a:prstGeom prst="rect">
                <a:avLst/>
              </a:prstGeom>
              <a:blipFill>
                <a:blip r:embed="rId8"/>
                <a:stretch>
                  <a:fillRect l="-3433" r="-4292" b="-10000"/>
                </a:stretch>
              </a:blipFill>
            </p:spPr>
            <p:txBody>
              <a:bodyPr/>
              <a:lstStyle/>
              <a:p>
                <a:r>
                  <a:rPr lang="zh-CN" altLang="en-US">
                    <a:noFill/>
                  </a:rPr>
                  <a:t> </a:t>
                </a:r>
              </a:p>
            </p:txBody>
          </p:sp>
        </mc:Fallback>
      </mc:AlternateContent>
      <p:sp>
        <p:nvSpPr>
          <p:cNvPr id="16" name="椭圆 15"/>
          <p:cNvSpPr/>
          <p:nvPr/>
        </p:nvSpPr>
        <p:spPr>
          <a:xfrm>
            <a:off x="6080997" y="4110702"/>
            <a:ext cx="2272338" cy="969864"/>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7" name="下箭头 16"/>
          <p:cNvSpPr/>
          <p:nvPr/>
        </p:nvSpPr>
        <p:spPr>
          <a:xfrm rot="10800000">
            <a:off x="5046759" y="5634736"/>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18" name="文本框 17"/>
              <p:cNvSpPr txBox="1"/>
              <p:nvPr/>
            </p:nvSpPr>
            <p:spPr>
              <a:xfrm>
                <a:off x="4682492" y="6059382"/>
                <a:ext cx="7742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𝑰𝒏𝒑𝒖𝒕</m:t>
                      </m:r>
                    </m:oMath>
                  </m:oMathPara>
                </a14:m>
                <a:endParaRPr lang="zh-CN" altLang="en-US" sz="2000" b="1"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4682492" y="6059382"/>
                <a:ext cx="774251" cy="307777"/>
              </a:xfrm>
              <a:prstGeom prst="rect">
                <a:avLst/>
              </a:prstGeom>
              <a:blipFill>
                <a:blip r:embed="rId9"/>
                <a:stretch>
                  <a:fillRect l="-10236" r="-11024" b="-36000"/>
                </a:stretch>
              </a:blipFill>
            </p:spPr>
            <p:txBody>
              <a:bodyPr/>
              <a:lstStyle/>
              <a:p>
                <a:r>
                  <a:rPr lang="zh-CN" altLang="en-US">
                    <a:noFill/>
                  </a:rPr>
                  <a:t> </a:t>
                </a:r>
              </a:p>
            </p:txBody>
          </p:sp>
        </mc:Fallback>
      </mc:AlternateContent>
      <p:sp>
        <p:nvSpPr>
          <p:cNvPr id="19" name="下箭头 18"/>
          <p:cNvSpPr/>
          <p:nvPr/>
        </p:nvSpPr>
        <p:spPr>
          <a:xfrm rot="10800000">
            <a:off x="9988185" y="5625594"/>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20" name="文本框 19"/>
              <p:cNvSpPr txBox="1"/>
              <p:nvPr/>
            </p:nvSpPr>
            <p:spPr>
              <a:xfrm>
                <a:off x="9533349" y="6065565"/>
                <a:ext cx="9553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𝑶𝒖𝒕𝒑𝒖𝒕</m:t>
                      </m:r>
                    </m:oMath>
                  </m:oMathPara>
                </a14:m>
                <a:endParaRPr lang="zh-CN" altLang="en-US" sz="2000" b="1"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533349" y="6065565"/>
                <a:ext cx="955390" cy="307777"/>
              </a:xfrm>
              <a:prstGeom prst="rect">
                <a:avLst/>
              </a:prstGeom>
              <a:blipFill>
                <a:blip r:embed="rId10"/>
                <a:stretch>
                  <a:fillRect l="-8280" r="-8917"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左右箭头 20"/>
              <p:cNvSpPr/>
              <p:nvPr/>
            </p:nvSpPr>
            <p:spPr>
              <a:xfrm>
                <a:off x="3385676" y="3126177"/>
                <a:ext cx="5348754" cy="581929"/>
              </a:xfrm>
              <a:prstGeom prst="leftRightArrow">
                <a:avLst/>
              </a:prstGeom>
              <a:noFill/>
              <a:ln w="127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b="1" i="1" smtClean="0">
                          <a:solidFill>
                            <a:srgbClr val="FF0000"/>
                          </a:solidFill>
                          <a:latin typeface="Cambria Math" panose="02040503050406030204" pitchFamily="18" charset="0"/>
                        </a:rPr>
                        <m:t>𝑳𝒐𝒔𝒔</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𝑪𝒂𝒍𝒄𝒖𝒍𝒂𝒕𝒊𝒐𝒏</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𝒆</m:t>
                      </m:r>
                      <m:r>
                        <a:rPr kumimoji="1" lang="en-US" altLang="zh-CN" sz="1600" b="1" i="1" smtClean="0">
                          <a:solidFill>
                            <a:srgbClr val="FF0000"/>
                          </a:solidFill>
                          <a:latin typeface="Cambria Math" panose="02040503050406030204" pitchFamily="18" charset="0"/>
                        </a:rPr>
                        <m:t>.</m:t>
                      </m:r>
                      <m:r>
                        <a:rPr kumimoji="1" lang="en-US" altLang="zh-CN" sz="1600" b="1" i="1" smtClean="0">
                          <a:solidFill>
                            <a:srgbClr val="FF0000"/>
                          </a:solidFill>
                          <a:latin typeface="Cambria Math" panose="02040503050406030204" pitchFamily="18" charset="0"/>
                        </a:rPr>
                        <m:t>𝒈</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𝑴𝑺𝑬</m:t>
                      </m:r>
                      <m:r>
                        <a:rPr kumimoji="1" lang="en-US" altLang="zh-CN" sz="1600" b="1" i="1" smtClean="0">
                          <a:solidFill>
                            <a:srgbClr val="FF0000"/>
                          </a:solidFill>
                          <a:latin typeface="Cambria Math" panose="02040503050406030204" pitchFamily="18" charset="0"/>
                        </a:rPr>
                        <m:t>, </m:t>
                      </m:r>
                      <m:r>
                        <a:rPr kumimoji="1" lang="en-US" altLang="zh-CN" sz="1600" b="1" i="1" smtClean="0">
                          <a:solidFill>
                            <a:srgbClr val="FF0000"/>
                          </a:solidFill>
                          <a:latin typeface="Cambria Math" panose="02040503050406030204" pitchFamily="18" charset="0"/>
                        </a:rPr>
                        <m:t>𝑷𝒆𝒓𝒄𝒆𝒑𝒕𝒖𝒂𝒍</m:t>
                      </m:r>
                      <m:r>
                        <a:rPr kumimoji="1" lang="en-US" altLang="zh-CN" sz="1600" b="1" i="1" smtClean="0">
                          <a:solidFill>
                            <a:srgbClr val="FF0000"/>
                          </a:solidFill>
                          <a:latin typeface="Cambria Math" panose="02040503050406030204" pitchFamily="18" charset="0"/>
                        </a:rPr>
                        <m:t>)</m:t>
                      </m:r>
                    </m:oMath>
                  </m:oMathPara>
                </a14:m>
                <a:endParaRPr kumimoji="1" lang="zh-CN" altLang="en-US" sz="1600" b="1" i="1" dirty="0">
                  <a:solidFill>
                    <a:srgbClr val="FF0000"/>
                  </a:solidFill>
                </a:endParaRPr>
              </a:p>
            </p:txBody>
          </p:sp>
        </mc:Choice>
        <mc:Fallback xmlns="">
          <p:sp>
            <p:nvSpPr>
              <p:cNvPr id="21" name="左右箭头 20"/>
              <p:cNvSpPr>
                <a:spLocks noRot="1" noChangeAspect="1" noMove="1" noResize="1" noEditPoints="1" noAdjustHandles="1" noChangeArrowheads="1" noChangeShapeType="1" noTextEdit="1"/>
              </p:cNvSpPr>
              <p:nvPr/>
            </p:nvSpPr>
            <p:spPr>
              <a:xfrm>
                <a:off x="3385676" y="3126177"/>
                <a:ext cx="5348754" cy="581929"/>
              </a:xfrm>
              <a:prstGeom prst="leftRightArrow">
                <a:avLst/>
              </a:prstGeom>
              <a:blipFill>
                <a:blip r:embed="rId11"/>
                <a:stretch>
                  <a:fillRect/>
                </a:stretch>
              </a:blipFill>
              <a:ln w="12700" cmpd="sng">
                <a:solidFill>
                  <a:srgbClr val="FF0000"/>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3299548" y="4735529"/>
                <a:ext cx="11040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𝑒</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𝑏𝑖𝑐𝑢𝑏𝑖𝑐</m:t>
                      </m:r>
                    </m:oMath>
                  </m:oMathPara>
                </a14:m>
                <a:endParaRPr lang="zh-CN" altLang="en-US" sz="16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3299548" y="4735529"/>
                <a:ext cx="1104020" cy="246221"/>
              </a:xfrm>
              <a:prstGeom prst="rect">
                <a:avLst/>
              </a:prstGeom>
              <a:blipFill>
                <a:blip r:embed="rId12"/>
                <a:stretch>
                  <a:fillRect l="-1657" r="-2762"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080833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500"/>
                                        <p:tgtEl>
                                          <p:spTgt spid="1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500"/>
                                        <p:tgtEl>
                                          <p:spTgt spid="14"/>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randombar(horizontal)">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randombar(horizontal)">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randombar(horizontal)">
                                      <p:cBhvr>
                                        <p:cTn id="71" dur="500"/>
                                        <p:tgtEl>
                                          <p:spTgt spid="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0" grpId="0"/>
      <p:bldP spid="11" grpId="0"/>
      <p:bldP spid="12" grpId="0" animBg="1"/>
      <p:bldP spid="13" grpId="0"/>
      <p:bldP spid="14" grpId="0" animBg="1"/>
      <p:bldP spid="15" grpId="0"/>
      <p:bldP spid="16" grpId="0" animBg="1"/>
      <p:bldP spid="17" grpId="0" animBg="1"/>
      <p:bldP spid="18" grpId="0"/>
      <p:bldP spid="19" grpId="0" animBg="1"/>
      <p:bldP spid="20" grpId="0"/>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97EA1C-CC97-7148-926B-3F035D30D0EA}"/>
              </a:ext>
            </a:extLst>
          </p:cNvPr>
          <p:cNvSpPr>
            <a:spLocks noGrp="1"/>
          </p:cNvSpPr>
          <p:nvPr>
            <p:ph idx="1"/>
          </p:nvPr>
        </p:nvSpPr>
        <p:spPr>
          <a:xfrm>
            <a:off x="304800" y="1079500"/>
            <a:ext cx="11599333" cy="4624614"/>
          </a:xfrm>
        </p:spPr>
        <p:txBody>
          <a:bodyPr/>
          <a:lstStyle/>
          <a:p>
            <a:pPr>
              <a:lnSpc>
                <a:spcPct val="100000"/>
              </a:lnSpc>
            </a:pPr>
            <a:r>
              <a:rPr kumimoji="1" lang="en-US" altLang="zh-CN" dirty="0"/>
              <a:t>Goal</a:t>
            </a:r>
          </a:p>
          <a:p>
            <a:pPr marL="400050" lvl="1" indent="0">
              <a:lnSpc>
                <a:spcPct val="100000"/>
              </a:lnSpc>
              <a:buNone/>
            </a:pPr>
            <a:r>
              <a:rPr kumimoji="1" lang="en-US" altLang="zh-CN" dirty="0">
                <a:solidFill>
                  <a:srgbClr val="FF0000"/>
                </a:solidFill>
              </a:rPr>
              <a:t>	</a:t>
            </a:r>
            <a:r>
              <a:rPr lang="en-US" altLang="zh-CN" dirty="0">
                <a:solidFill>
                  <a:srgbClr val="FF0000"/>
                </a:solidFill>
              </a:rPr>
              <a:t>Reconstruct</a:t>
            </a:r>
            <a:r>
              <a:rPr lang="en-US" altLang="zh-CN" dirty="0"/>
              <a:t> a HR image from a single LR image</a:t>
            </a:r>
          </a:p>
          <a:p>
            <a:pPr>
              <a:lnSpc>
                <a:spcPct val="150000"/>
              </a:lnSpc>
            </a:pPr>
            <a:r>
              <a:rPr kumimoji="1" lang="en-US" altLang="zh-CN" dirty="0"/>
              <a:t>Assumption</a:t>
            </a:r>
          </a:p>
          <a:p>
            <a:pPr marL="400050" lvl="1" indent="0">
              <a:lnSpc>
                <a:spcPct val="150000"/>
              </a:lnSpc>
              <a:buNone/>
            </a:pPr>
            <a:r>
              <a:rPr kumimoji="1" lang="en-US" altLang="zh-CN" dirty="0"/>
              <a:t>	</a:t>
            </a:r>
            <a:r>
              <a:rPr lang="en-US" altLang="zh-CN" dirty="0"/>
              <a:t> “Much of the high-frequency data is redundant and thus can be accurately reconstructed from low-frequency components.” – from ESPCN (CVPR, 2016)</a:t>
            </a:r>
            <a:endParaRPr kumimoji="1" lang="en-US" altLang="zh-CN" dirty="0"/>
          </a:p>
          <a:p>
            <a:pPr>
              <a:lnSpc>
                <a:spcPct val="150000"/>
              </a:lnSpc>
            </a:pPr>
            <a:r>
              <a:rPr kumimoji="1" lang="en-US" altLang="zh-CN" dirty="0"/>
              <a:t>Property</a:t>
            </a:r>
          </a:p>
          <a:p>
            <a:pPr marL="400050" lvl="1" indent="0">
              <a:lnSpc>
                <a:spcPct val="150000"/>
              </a:lnSpc>
              <a:buNone/>
            </a:pPr>
            <a:r>
              <a:rPr kumimoji="1" lang="en-US" altLang="zh-CN" dirty="0"/>
              <a:t>	Highly ill-posed problem</a:t>
            </a:r>
          </a:p>
          <a:p>
            <a:pPr marL="400050" lvl="1" indent="0">
              <a:lnSpc>
                <a:spcPct val="150000"/>
              </a:lnSpc>
              <a:buNone/>
            </a:pPr>
            <a:endParaRPr kumimoji="1" lang="zh-CN" altLang="en-US" dirty="0"/>
          </a:p>
        </p:txBody>
      </p:sp>
      <p:sp>
        <p:nvSpPr>
          <p:cNvPr id="3" name="标题 2">
            <a:extLst>
              <a:ext uri="{FF2B5EF4-FFF2-40B4-BE49-F238E27FC236}">
                <a16:creationId xmlns:a16="http://schemas.microsoft.com/office/drawing/2014/main" id="{F298CC4F-4B14-8044-B50F-E036B98524DC}"/>
              </a:ext>
            </a:extLst>
          </p:cNvPr>
          <p:cNvSpPr>
            <a:spLocks noGrp="1"/>
          </p:cNvSpPr>
          <p:nvPr>
            <p:ph type="title"/>
          </p:nvPr>
        </p:nvSpPr>
        <p:spPr/>
        <p:txBody>
          <a:bodyPr/>
          <a:lstStyle/>
          <a:p>
            <a:r>
              <a:rPr kumimoji="1" lang="en-US" altLang="zh-CN" dirty="0"/>
              <a:t>Problem Setting</a:t>
            </a:r>
            <a:endParaRPr kumimoji="1" lang="zh-CN" altLang="en-US" dirty="0"/>
          </a:p>
        </p:txBody>
      </p:sp>
    </p:spTree>
    <p:extLst>
      <p:ext uri="{BB962C8B-B14F-4D97-AF65-F5344CB8AC3E}">
        <p14:creationId xmlns:p14="http://schemas.microsoft.com/office/powerpoint/2010/main" val="2741319951"/>
      </p:ext>
    </p:extLst>
  </p:cSld>
  <p:clrMapOvr>
    <a:masterClrMapping/>
  </p:clrMapOvr>
  <p:transition spd="med">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9146" y="1150820"/>
            <a:ext cx="5444067" cy="5207000"/>
          </a:xfrm>
        </p:spPr>
        <p:txBody>
          <a:bodyPr/>
          <a:lstStyle/>
          <a:p>
            <a:r>
              <a:rPr lang="en-US" altLang="zh-CN" dirty="0"/>
              <a:t>2014</a:t>
            </a:r>
          </a:p>
          <a:p>
            <a:pPr lvl="1"/>
            <a:r>
              <a:rPr lang="en-US" altLang="zh-CN" dirty="0"/>
              <a:t>SRCNN</a:t>
            </a:r>
          </a:p>
          <a:p>
            <a:r>
              <a:rPr lang="en-US" altLang="zh-CN" dirty="0"/>
              <a:t>2015</a:t>
            </a:r>
          </a:p>
          <a:p>
            <a:pPr lvl="1"/>
            <a:r>
              <a:rPr lang="en-US" altLang="zh-CN" dirty="0"/>
              <a:t>Res-Net</a:t>
            </a:r>
          </a:p>
          <a:p>
            <a:r>
              <a:rPr lang="en-US" altLang="zh-CN" dirty="0"/>
              <a:t>2016</a:t>
            </a:r>
          </a:p>
          <a:p>
            <a:pPr lvl="1"/>
            <a:r>
              <a:rPr lang="en-US" altLang="zh-CN" dirty="0"/>
              <a:t>FSRCNN</a:t>
            </a:r>
          </a:p>
          <a:p>
            <a:pPr lvl="1"/>
            <a:r>
              <a:rPr lang="en-US" altLang="zh-CN" dirty="0"/>
              <a:t>ESPCN</a:t>
            </a:r>
          </a:p>
          <a:p>
            <a:pPr lvl="1"/>
            <a:r>
              <a:rPr lang="en-US" altLang="zh-CN" dirty="0"/>
              <a:t>DRCN</a:t>
            </a:r>
          </a:p>
          <a:p>
            <a:pPr lvl="1"/>
            <a:r>
              <a:rPr lang="en-US" altLang="zh-CN" dirty="0"/>
              <a:t>VDSR</a:t>
            </a:r>
          </a:p>
        </p:txBody>
      </p:sp>
      <p:sp>
        <p:nvSpPr>
          <p:cNvPr id="3" name="标题 2"/>
          <p:cNvSpPr>
            <a:spLocks noGrp="1"/>
          </p:cNvSpPr>
          <p:nvPr>
            <p:ph type="title"/>
          </p:nvPr>
        </p:nvSpPr>
        <p:spPr/>
        <p:txBody>
          <a:bodyPr/>
          <a:lstStyle/>
          <a:p>
            <a:r>
              <a:rPr lang="en-US" altLang="zh-CN" dirty="0"/>
              <a:t>General Purpose Method</a:t>
            </a:r>
            <a:endParaRPr lang="zh-CN" altLang="en-US" dirty="0"/>
          </a:p>
        </p:txBody>
      </p:sp>
      <p:sp>
        <p:nvSpPr>
          <p:cNvPr id="4" name="内容占位符 1"/>
          <p:cNvSpPr txBox="1">
            <a:spLocks/>
          </p:cNvSpPr>
          <p:nvPr/>
        </p:nvSpPr>
        <p:spPr bwMode="auto">
          <a:xfrm>
            <a:off x="6083213" y="1150820"/>
            <a:ext cx="5211320" cy="5207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85750" indent="-285750" algn="l" rtl="0" eaLnBrk="0" fontAlgn="base" hangingPunct="0">
              <a:lnSpc>
                <a:spcPct val="125000"/>
              </a:lnSpc>
              <a:spcBef>
                <a:spcPct val="30000"/>
              </a:spcBef>
              <a:spcAft>
                <a:spcPct val="0"/>
              </a:spcAft>
              <a:buClr>
                <a:srgbClr val="660066"/>
              </a:buClr>
              <a:buSzPct val="75000"/>
              <a:buFont typeface="Monotype Sorts"/>
              <a:buChar char="u"/>
              <a:defRPr sz="2800" b="1" baseline="0">
                <a:solidFill>
                  <a:schemeClr val="tx1"/>
                </a:solidFill>
                <a:effectLst>
                  <a:outerShdw blurRad="38100" dist="38100" dir="2700000" algn="tl">
                    <a:srgbClr val="C0C0C0"/>
                  </a:outerShdw>
                </a:effectLst>
                <a:latin typeface="+mn-lt"/>
                <a:ea typeface="+mn-ea"/>
                <a:cs typeface="+mn-cs"/>
              </a:defRPr>
            </a:lvl1pPr>
            <a:lvl2pPr marL="628650" indent="-228600" algn="l" rtl="0" eaLnBrk="0" fontAlgn="base" hangingPunct="0">
              <a:lnSpc>
                <a:spcPct val="110000"/>
              </a:lnSpc>
              <a:spcBef>
                <a:spcPct val="30000"/>
              </a:spcBef>
              <a:spcAft>
                <a:spcPct val="0"/>
              </a:spcAft>
              <a:buClr>
                <a:schemeClr val="hlink"/>
              </a:buClr>
              <a:buFont typeface="Wingdings" pitchFamily="2" charset="2"/>
              <a:buChar char="§"/>
              <a:defRPr sz="2400" b="1" baseline="0">
                <a:solidFill>
                  <a:srgbClr val="1F366F"/>
                </a:solidFill>
                <a:effectLst>
                  <a:outerShdw blurRad="38100" dist="38100" dir="2700000" algn="tl">
                    <a:srgbClr val="C0C0C0"/>
                  </a:outerShdw>
                </a:effectLst>
                <a:latin typeface="+mn-lt"/>
                <a:ea typeface="+mn-ea"/>
              </a:defRPr>
            </a:lvl2pPr>
            <a:lvl3pPr marL="971550" indent="-228600" algn="l" rtl="0" eaLnBrk="0" fontAlgn="base" hangingPunct="0">
              <a:lnSpc>
                <a:spcPct val="90000"/>
              </a:lnSpc>
              <a:spcBef>
                <a:spcPct val="30000"/>
              </a:spcBef>
              <a:spcAft>
                <a:spcPct val="0"/>
              </a:spcAft>
              <a:buClr>
                <a:srgbClr val="0033CC"/>
              </a:buClr>
              <a:buSzPct val="120000"/>
              <a:buChar char="•"/>
              <a:defRPr sz="2200" b="1" baseline="0">
                <a:solidFill>
                  <a:srgbClr val="333333"/>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rgbClr val="5F5F5F"/>
              </a:buClr>
              <a:buSzPct val="40000"/>
              <a:buFont typeface="Monotype Sorts"/>
              <a:buChar char="u"/>
              <a:defRPr sz="2000" baseline="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lvl="1"/>
            <a:r>
              <a:rPr lang="en-US" altLang="zh-CN" dirty="0"/>
              <a:t>RED</a:t>
            </a:r>
          </a:p>
          <a:p>
            <a:r>
              <a:rPr lang="en-US" altLang="zh-CN" dirty="0"/>
              <a:t>2017</a:t>
            </a:r>
          </a:p>
          <a:p>
            <a:pPr lvl="1"/>
            <a:r>
              <a:rPr lang="en-US" altLang="zh-CN" dirty="0"/>
              <a:t>DRRN</a:t>
            </a:r>
          </a:p>
          <a:p>
            <a:pPr lvl="1"/>
            <a:r>
              <a:rPr lang="en-US" altLang="zh-CN" kern="0" dirty="0"/>
              <a:t>Lap-SRN</a:t>
            </a:r>
          </a:p>
          <a:p>
            <a:pPr lvl="1"/>
            <a:r>
              <a:rPr lang="en-US" altLang="zh-CN" kern="0" dirty="0"/>
              <a:t>Dense-Net</a:t>
            </a:r>
          </a:p>
          <a:p>
            <a:pPr lvl="1"/>
            <a:r>
              <a:rPr lang="en-US" altLang="zh-CN" kern="0" dirty="0"/>
              <a:t>SR-GAN</a:t>
            </a:r>
          </a:p>
          <a:p>
            <a:r>
              <a:rPr lang="en-US" altLang="zh-CN" kern="0" dirty="0"/>
              <a:t>2018</a:t>
            </a:r>
          </a:p>
          <a:p>
            <a:pPr lvl="1"/>
            <a:r>
              <a:rPr lang="en-US" altLang="zh-CN" kern="0" dirty="0"/>
              <a:t>IDN</a:t>
            </a:r>
          </a:p>
          <a:p>
            <a:pPr lvl="1"/>
            <a:r>
              <a:rPr lang="en-US" altLang="zh-CN" kern="0" dirty="0"/>
              <a:t>RDN</a:t>
            </a:r>
          </a:p>
        </p:txBody>
      </p:sp>
    </p:spTree>
    <p:extLst>
      <p:ext uri="{BB962C8B-B14F-4D97-AF65-F5344CB8AC3E}">
        <p14:creationId xmlns:p14="http://schemas.microsoft.com/office/powerpoint/2010/main" val="2428704527"/>
      </p:ext>
    </p:extLst>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SRCNN: The first CNN based method (ECCV, 2014)</a:t>
            </a:r>
            <a:endParaRPr lang="zh-CN" altLang="en-US" dirty="0"/>
          </a:p>
        </p:txBody>
      </p:sp>
      <p:pic>
        <p:nvPicPr>
          <p:cNvPr id="4" name="图片 3"/>
          <p:cNvPicPr>
            <a:picLocks noChangeAspect="1"/>
          </p:cNvPicPr>
          <p:nvPr/>
        </p:nvPicPr>
        <p:blipFill>
          <a:blip r:embed="rId3"/>
          <a:stretch>
            <a:fillRect/>
          </a:stretch>
        </p:blipFill>
        <p:spPr>
          <a:xfrm>
            <a:off x="1124005" y="1495606"/>
            <a:ext cx="10347970" cy="3741964"/>
          </a:xfrm>
          <a:prstGeom prst="rect">
            <a:avLst/>
          </a:prstGeom>
        </p:spPr>
      </p:pic>
      <mc:AlternateContent xmlns:mc="http://schemas.openxmlformats.org/markup-compatibility/2006" xmlns:a14="http://schemas.microsoft.com/office/drawing/2010/main">
        <mc:Choice Requires="a14">
          <p:sp>
            <p:nvSpPr>
              <p:cNvPr id="5" name="剪去对角的矩形 4">
                <a:extLst>
                  <a:ext uri="{FF2B5EF4-FFF2-40B4-BE49-F238E27FC236}">
                    <a16:creationId xmlns:a16="http://schemas.microsoft.com/office/drawing/2014/main" id="{AF44BF0F-1B9B-A04B-B617-A06DEE94F18B}"/>
                  </a:ext>
                </a:extLst>
              </p:cNvPr>
              <p:cNvSpPr/>
              <p:nvPr/>
            </p:nvSpPr>
            <p:spPr>
              <a:xfrm>
                <a:off x="7640365" y="5043213"/>
                <a:ext cx="3536375" cy="1394610"/>
              </a:xfrm>
              <a:prstGeom prst="snip2Diag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kumimoji="1" lang="en-US" altLang="zh-CN" b="1" i="1">
                          <a:solidFill>
                            <a:srgbClr val="FF0000"/>
                          </a:solidFill>
                          <a:latin typeface="Cambria Math" panose="02040503050406030204" pitchFamily="18" charset="0"/>
                        </a:rPr>
                        <m:t>𝑺𝒉𝒐𝒓𝒕𝒂𝒈𝒆</m:t>
                      </m:r>
                      <m:r>
                        <a:rPr kumimoji="1" lang="en-US" altLang="zh-CN" sz="1800" b="1" i="1" smtClean="0">
                          <a:solidFill>
                            <a:srgbClr val="FF0000"/>
                          </a:solidFill>
                          <a:latin typeface="Cambria Math" panose="02040503050406030204" pitchFamily="18" charset="0"/>
                        </a:rPr>
                        <m:t>𝒔</m:t>
                      </m:r>
                      <m:r>
                        <a:rPr kumimoji="1" lang="en-US" altLang="zh-CN" sz="1800" b="1" i="1" smtClean="0">
                          <a:solidFill>
                            <a:srgbClr val="FF0000"/>
                          </a:solidFill>
                          <a:latin typeface="Cambria Math" panose="02040503050406030204" pitchFamily="18" charset="0"/>
                        </a:rPr>
                        <m:t>:</m:t>
                      </m:r>
                    </m:oMath>
                  </m:oMathPara>
                </a14:m>
                <a:endParaRPr kumimoji="1" lang="en-US" altLang="zh-CN" sz="1800" b="1" dirty="0">
                  <a:solidFill>
                    <a:srgbClr val="FF0000"/>
                  </a:solidFill>
                </a:endParaRPr>
              </a:p>
              <a:p>
                <a:pPr marL="285750" indent="-285750">
                  <a:buFont typeface="Arial" panose="020B0604020202020204" pitchFamily="34" charset="0"/>
                  <a:buChar char="•"/>
                </a:pPr>
                <a:r>
                  <a:rPr kumimoji="1" lang="en-US" altLang="zh-CN" sz="1800" b="1" dirty="0">
                    <a:solidFill>
                      <a:srgbClr val="FF0000"/>
                    </a:solidFill>
                  </a:rPr>
                  <a:t>Convs in HR space;</a:t>
                </a:r>
              </a:p>
              <a:p>
                <a:pPr marL="285750" indent="-285750">
                  <a:buFont typeface="Arial" panose="020B0604020202020204" pitchFamily="34" charset="0"/>
                  <a:buChar char="•"/>
                </a:pPr>
                <a:r>
                  <a:rPr kumimoji="1" lang="en-US" altLang="zh-CN" b="1" dirty="0">
                    <a:solidFill>
                      <a:srgbClr val="FF0000"/>
                    </a:solidFill>
                  </a:rPr>
                  <a:t>Small receptive field;</a:t>
                </a:r>
              </a:p>
              <a:p>
                <a:pPr marL="285750" indent="-285750">
                  <a:buFont typeface="Arial" panose="020B0604020202020204" pitchFamily="34" charset="0"/>
                  <a:buChar char="•"/>
                </a:pPr>
                <a:r>
                  <a:rPr kumimoji="1" lang="en-US" altLang="zh-CN" sz="1800" b="1" dirty="0">
                    <a:solidFill>
                      <a:srgbClr val="FF0000"/>
                    </a:solidFill>
                  </a:rPr>
                  <a:t>Only work for one factor;</a:t>
                </a:r>
              </a:p>
            </p:txBody>
          </p:sp>
        </mc:Choice>
        <mc:Fallback xmlns="">
          <p:sp>
            <p:nvSpPr>
              <p:cNvPr id="5" name="剪去对角的矩形 4">
                <a:extLst>
                  <a:ext uri="{FF2B5EF4-FFF2-40B4-BE49-F238E27FC236}">
                    <a16:creationId xmlns:a16="http://schemas.microsoft.com/office/drawing/2014/main" id="{AF44BF0F-1B9B-A04B-B617-A06DEE94F18B}"/>
                  </a:ext>
                </a:extLst>
              </p:cNvPr>
              <p:cNvSpPr>
                <a:spLocks noRot="1" noChangeAspect="1" noMove="1" noResize="1" noEditPoints="1" noAdjustHandles="1" noChangeArrowheads="1" noChangeShapeType="1" noTextEdit="1"/>
              </p:cNvSpPr>
              <p:nvPr/>
            </p:nvSpPr>
            <p:spPr>
              <a:xfrm>
                <a:off x="7640365" y="5043213"/>
                <a:ext cx="3536375" cy="1394610"/>
              </a:xfrm>
              <a:prstGeom prst="snip2DiagRect">
                <a:avLst/>
              </a:prstGeom>
              <a:blipFill>
                <a:blip r:embed="rId4"/>
                <a:stretch>
                  <a:fillRect/>
                </a:stretch>
              </a:blipFill>
              <a:ln w="19050" cmpd="sng">
                <a:solidFill>
                  <a:srgbClr val="FF0000"/>
                </a:solidFill>
              </a:ln>
            </p:spPr>
            <p:txBody>
              <a:bodyPr/>
              <a:lstStyle/>
              <a:p>
                <a:r>
                  <a:rPr lang="zh-CN" altLang="en-US">
                    <a:noFill/>
                  </a:rPr>
                  <a:t> </a:t>
                </a:r>
              </a:p>
            </p:txBody>
          </p:sp>
        </mc:Fallback>
      </mc:AlternateContent>
      <p:sp>
        <p:nvSpPr>
          <p:cNvPr id="6" name="下箭头 5"/>
          <p:cNvSpPr/>
          <p:nvPr/>
        </p:nvSpPr>
        <p:spPr>
          <a:xfrm rot="10800000">
            <a:off x="1932179" y="3726785"/>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7" name="文本框 6"/>
              <p:cNvSpPr txBox="1"/>
              <p:nvPr/>
            </p:nvSpPr>
            <p:spPr>
              <a:xfrm>
                <a:off x="1198420" y="4246344"/>
                <a:ext cx="1513235" cy="553998"/>
              </a:xfrm>
              <a:prstGeom prst="rect">
                <a:avLst/>
              </a:prstGeom>
              <a:noFill/>
            </p:spPr>
            <p:txBody>
              <a:bodyPr wrap="none" lIns="0" tIns="0" rIns="0" bIns="0" rtlCol="0">
                <a:spAutoFit/>
              </a:bodyPr>
              <a:lstStyle/>
              <a:p>
                <a:pPr algn="ctr"/>
                <a:r>
                  <a:rPr lang="en-US" altLang="zh-CN" b="1" i="1" dirty="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198420" y="4246344"/>
                <a:ext cx="1513235" cy="553998"/>
              </a:xfrm>
              <a:prstGeom prst="rect">
                <a:avLst/>
              </a:prstGeom>
              <a:blipFill>
                <a:blip r:embed="rId5"/>
                <a:stretch>
                  <a:fillRect l="-5242" t="-14444" r="-5242" b="-1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左箭头 1"/>
              <p:cNvSpPr/>
              <p:nvPr/>
            </p:nvSpPr>
            <p:spPr>
              <a:xfrm>
                <a:off x="3582882" y="1259779"/>
                <a:ext cx="4996543" cy="471654"/>
              </a:xfrm>
              <a:prstGeom prst="leftArrow">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800" b="1" i="1" smtClean="0">
                          <a:solidFill>
                            <a:srgbClr val="FF0000"/>
                          </a:solidFill>
                          <a:latin typeface="Cambria Math" panose="02040503050406030204" pitchFamily="18" charset="0"/>
                        </a:rPr>
                        <m:t>𝑳𝒐𝒔𝒔</m:t>
                      </m:r>
                      <m:r>
                        <a:rPr kumimoji="1" lang="en-US" altLang="zh-CN" sz="1800" b="1" i="1" smtClean="0">
                          <a:solidFill>
                            <a:srgbClr val="FF0000"/>
                          </a:solidFill>
                          <a:latin typeface="Cambria Math" panose="02040503050406030204" pitchFamily="18" charset="0"/>
                        </a:rPr>
                        <m:t>:</m:t>
                      </m:r>
                      <m:r>
                        <a:rPr kumimoji="1" lang="en-US" altLang="zh-CN" sz="1800" b="1" i="1" smtClean="0">
                          <a:solidFill>
                            <a:srgbClr val="FF0000"/>
                          </a:solidFill>
                          <a:latin typeface="Cambria Math" panose="02040503050406030204" pitchFamily="18" charset="0"/>
                        </a:rPr>
                        <m:t>𝑴𝑺𝑬</m:t>
                      </m:r>
                      <m:r>
                        <a:rPr kumimoji="1" lang="en-US" altLang="zh-CN" sz="1800" b="1" i="1" smtClean="0">
                          <a:solidFill>
                            <a:srgbClr val="FF0000"/>
                          </a:solidFill>
                          <a:latin typeface="Cambria Math" panose="02040503050406030204" pitchFamily="18" charset="0"/>
                        </a:rPr>
                        <m:t> </m:t>
                      </m:r>
                      <m:r>
                        <a:rPr kumimoji="1" lang="en-US" altLang="zh-CN" sz="1800" b="1" i="1" smtClean="0">
                          <a:solidFill>
                            <a:srgbClr val="FF0000"/>
                          </a:solidFill>
                          <a:latin typeface="Cambria Math" panose="02040503050406030204" pitchFamily="18" charset="0"/>
                        </a:rPr>
                        <m:t>𝑳𝒐𝒔𝒔</m:t>
                      </m:r>
                    </m:oMath>
                  </m:oMathPara>
                </a14:m>
                <a:endParaRPr kumimoji="1" lang="zh-CN" altLang="en-US" sz="1800" b="1" i="1" dirty="0">
                  <a:solidFill>
                    <a:srgbClr val="FF0000"/>
                  </a:solidFill>
                </a:endParaRPr>
              </a:p>
            </p:txBody>
          </p:sp>
        </mc:Choice>
        <mc:Fallback xmlns="">
          <p:sp>
            <p:nvSpPr>
              <p:cNvPr id="2" name="左箭头 1"/>
              <p:cNvSpPr>
                <a:spLocks noRot="1" noChangeAspect="1" noMove="1" noResize="1" noEditPoints="1" noAdjustHandles="1" noChangeArrowheads="1" noChangeShapeType="1" noTextEdit="1"/>
              </p:cNvSpPr>
              <p:nvPr/>
            </p:nvSpPr>
            <p:spPr>
              <a:xfrm>
                <a:off x="3582882" y="1259779"/>
                <a:ext cx="4996543" cy="471654"/>
              </a:xfrm>
              <a:prstGeom prst="leftArrow">
                <a:avLst/>
              </a:prstGeom>
              <a:blipFill>
                <a:blip r:embed="rId6"/>
                <a:stretch>
                  <a:fillRect/>
                </a:stretch>
              </a:blipFill>
              <a:ln w="19050" cmpd="sng">
                <a:solidFill>
                  <a:srgbClr val="FF0000"/>
                </a:solidFill>
                <a:prstDash val="dash"/>
              </a:ln>
            </p:spPr>
            <p:txBody>
              <a:bodyPr/>
              <a:lstStyle/>
              <a:p>
                <a:r>
                  <a:rPr lang="zh-CN" altLang="en-US">
                    <a:noFill/>
                  </a:rPr>
                  <a:t> </a:t>
                </a:r>
              </a:p>
            </p:txBody>
          </p:sp>
        </mc:Fallback>
      </mc:AlternateContent>
      <p:sp>
        <p:nvSpPr>
          <p:cNvPr id="9" name="文本框 8"/>
          <p:cNvSpPr txBox="1"/>
          <p:nvPr/>
        </p:nvSpPr>
        <p:spPr>
          <a:xfrm>
            <a:off x="321733" y="6160824"/>
            <a:ext cx="6536267" cy="553998"/>
          </a:xfrm>
          <a:prstGeom prst="rect">
            <a:avLst/>
          </a:prstGeom>
          <a:noFill/>
        </p:spPr>
        <p:txBody>
          <a:bodyPr wrap="square" lIns="0" tIns="0" rIns="0" bIns="0" rtlCol="0">
            <a:spAutoFit/>
          </a:bodyPr>
          <a:lstStyle/>
          <a:p>
            <a:r>
              <a:rPr lang="en-US" altLang="zh-CN" dirty="0">
                <a:hlinkClick r:id="rId7"/>
              </a:rPr>
              <a:t>C. Dong, C. Loy, K. He and X. Tang. Learning a Deep Convolutional Network for Image Super-Resolution, in ECCV, 2014</a:t>
            </a:r>
            <a:endParaRPr lang="en-US" altLang="zh-CN" dirty="0"/>
          </a:p>
        </p:txBody>
      </p:sp>
    </p:spTree>
    <p:extLst>
      <p:ext uri="{BB962C8B-B14F-4D97-AF65-F5344CB8AC3E}">
        <p14:creationId xmlns:p14="http://schemas.microsoft.com/office/powerpoint/2010/main" val="380163769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4DDEDEE-A762-B04A-B58D-8D9B17029317}"/>
              </a:ext>
            </a:extLst>
          </p:cNvPr>
          <p:cNvPicPr>
            <a:picLocks noGrp="1" noChangeAspect="1"/>
          </p:cNvPicPr>
          <p:nvPr>
            <p:ph idx="1"/>
          </p:nvPr>
        </p:nvPicPr>
        <p:blipFill>
          <a:blip r:embed="rId3"/>
          <a:stretch>
            <a:fillRect/>
          </a:stretch>
        </p:blipFill>
        <p:spPr>
          <a:xfrm>
            <a:off x="304800" y="1534877"/>
            <a:ext cx="11599863" cy="4296245"/>
          </a:xfrm>
          <a:prstGeom prst="rect">
            <a:avLst/>
          </a:prstGeom>
        </p:spPr>
      </p:pic>
      <p:sp>
        <p:nvSpPr>
          <p:cNvPr id="3" name="标题 2">
            <a:extLst>
              <a:ext uri="{FF2B5EF4-FFF2-40B4-BE49-F238E27FC236}">
                <a16:creationId xmlns:a16="http://schemas.microsoft.com/office/drawing/2014/main" id="{48EF0B81-105F-3747-BD5D-C5758F3D7CBC}"/>
              </a:ext>
            </a:extLst>
          </p:cNvPr>
          <p:cNvSpPr>
            <a:spLocks noGrp="1"/>
          </p:cNvSpPr>
          <p:nvPr>
            <p:ph type="title"/>
          </p:nvPr>
        </p:nvSpPr>
        <p:spPr/>
        <p:txBody>
          <a:bodyPr/>
          <a:lstStyle/>
          <a:p>
            <a:r>
              <a:rPr kumimoji="1" lang="en-US" altLang="zh-CN" dirty="0"/>
              <a:t>FSRCNN:</a:t>
            </a:r>
            <a:r>
              <a:rPr kumimoji="1" lang="zh-CN" altLang="en-US" dirty="0"/>
              <a:t> </a:t>
            </a:r>
            <a:r>
              <a:rPr kumimoji="1" lang="en-US" altLang="zh-CN" dirty="0"/>
              <a:t>Improved</a:t>
            </a:r>
            <a:r>
              <a:rPr kumimoji="1" lang="zh-CN" altLang="en-US" dirty="0"/>
              <a:t> </a:t>
            </a:r>
            <a:r>
              <a:rPr kumimoji="1" lang="en-US" altLang="zh-CN" dirty="0"/>
              <a:t>version</a:t>
            </a:r>
            <a:r>
              <a:rPr kumimoji="1" lang="zh-CN" altLang="en-US" dirty="0"/>
              <a:t> </a:t>
            </a:r>
            <a:r>
              <a:rPr kumimoji="1" lang="en-US" altLang="zh-CN" dirty="0"/>
              <a:t>of SRCNN (ECCV, 2016)</a:t>
            </a:r>
            <a:endParaRPr kumimoji="1" lang="zh-CN" altLang="en-US" dirty="0"/>
          </a:p>
        </p:txBody>
      </p:sp>
      <p:sp>
        <p:nvSpPr>
          <p:cNvPr id="5" name="矩形 4">
            <a:extLst>
              <a:ext uri="{FF2B5EF4-FFF2-40B4-BE49-F238E27FC236}">
                <a16:creationId xmlns:a16="http://schemas.microsoft.com/office/drawing/2014/main" id="{9F4F1BF2-FA66-084A-9139-4ADBAACC2B3F}"/>
              </a:ext>
            </a:extLst>
          </p:cNvPr>
          <p:cNvSpPr/>
          <p:nvPr/>
        </p:nvSpPr>
        <p:spPr>
          <a:xfrm>
            <a:off x="1839193" y="1533724"/>
            <a:ext cx="1205344" cy="4333009"/>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6" name="椭圆 5">
            <a:extLst>
              <a:ext uri="{FF2B5EF4-FFF2-40B4-BE49-F238E27FC236}">
                <a16:creationId xmlns:a16="http://schemas.microsoft.com/office/drawing/2014/main" id="{D1EB7805-C373-534D-85F9-7DBDFB79BCAD}"/>
              </a:ext>
            </a:extLst>
          </p:cNvPr>
          <p:cNvSpPr/>
          <p:nvPr/>
        </p:nvSpPr>
        <p:spPr>
          <a:xfrm>
            <a:off x="8862646" y="4375053"/>
            <a:ext cx="1519311" cy="886264"/>
          </a:xfrm>
          <a:prstGeom prst="ellipse">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文本框 8">
            <a:extLst>
              <a:ext uri="{FF2B5EF4-FFF2-40B4-BE49-F238E27FC236}">
                <a16:creationId xmlns:a16="http://schemas.microsoft.com/office/drawing/2014/main" id="{19ACBE61-5510-FF46-8F96-1832FB5A3399}"/>
              </a:ext>
            </a:extLst>
          </p:cNvPr>
          <p:cNvSpPr txBox="1"/>
          <p:nvPr/>
        </p:nvSpPr>
        <p:spPr>
          <a:xfrm rot="20439910">
            <a:off x="9061302" y="6018195"/>
            <a:ext cx="3166060" cy="307777"/>
          </a:xfrm>
          <a:prstGeom prst="rect">
            <a:avLst/>
          </a:prstGeom>
          <a:noFill/>
        </p:spPr>
        <p:txBody>
          <a:bodyPr wrap="none" lIns="0" tIns="0" rIns="0" bIns="0" rtlCol="0">
            <a:spAutoFit/>
          </a:bodyPr>
          <a:lstStyle/>
          <a:p>
            <a:r>
              <a:rPr kumimoji="1" lang="en-US" altLang="zh-CN" sz="2000" i="1" dirty="0">
                <a:solidFill>
                  <a:srgbClr val="FF0000"/>
                </a:solidFill>
              </a:rPr>
              <a:t>Fine-tuning for different factor</a:t>
            </a:r>
            <a:endParaRPr kumimoji="1" lang="zh-CN" altLang="en-US" sz="2000" i="1" dirty="0">
              <a:solidFill>
                <a:srgbClr val="FF0000"/>
              </a:solidFill>
            </a:endParaRPr>
          </a:p>
        </p:txBody>
      </p:sp>
      <p:sp>
        <p:nvSpPr>
          <p:cNvPr id="10" name="上箭头 9">
            <a:extLst>
              <a:ext uri="{FF2B5EF4-FFF2-40B4-BE49-F238E27FC236}">
                <a16:creationId xmlns:a16="http://schemas.microsoft.com/office/drawing/2014/main" id="{A2F3CA63-7B9D-E645-AC5E-B4753A347478}"/>
              </a:ext>
            </a:extLst>
          </p:cNvPr>
          <p:cNvSpPr/>
          <p:nvPr/>
        </p:nvSpPr>
        <p:spPr>
          <a:xfrm rot="20102390">
            <a:off x="10307537" y="5281016"/>
            <a:ext cx="77029" cy="669034"/>
          </a:xfrm>
          <a:prstGeom prst="up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1" name="文本框 10">
            <a:extLst>
              <a:ext uri="{FF2B5EF4-FFF2-40B4-BE49-F238E27FC236}">
                <a16:creationId xmlns:a16="http://schemas.microsoft.com/office/drawing/2014/main" id="{AA5A51BF-8801-8C47-9C22-733C13FA2B2A}"/>
              </a:ext>
            </a:extLst>
          </p:cNvPr>
          <p:cNvSpPr txBox="1"/>
          <p:nvPr/>
        </p:nvSpPr>
        <p:spPr>
          <a:xfrm>
            <a:off x="3613269" y="3700228"/>
            <a:ext cx="1173398" cy="276999"/>
          </a:xfrm>
          <a:prstGeom prst="rect">
            <a:avLst/>
          </a:prstGeom>
          <a:noFill/>
        </p:spPr>
        <p:txBody>
          <a:bodyPr wrap="none" lIns="0" tIns="0" rIns="0" bIns="0" rtlCol="0">
            <a:spAutoFit/>
          </a:bodyPr>
          <a:lstStyle/>
          <a:p>
            <a:r>
              <a:rPr kumimoji="1" lang="en-US" altLang="zh-CN" dirty="0">
                <a:solidFill>
                  <a:srgbClr val="FF0000"/>
                </a:solidFill>
              </a:rPr>
              <a:t>Smaller</a:t>
            </a:r>
            <a:r>
              <a:rPr kumimoji="1" lang="zh-CN" altLang="en-US" dirty="0">
                <a:solidFill>
                  <a:srgbClr val="FF0000"/>
                </a:solidFill>
              </a:rPr>
              <a:t> </a:t>
            </a:r>
            <a:r>
              <a:rPr kumimoji="1" lang="en-US" altLang="zh-CN" dirty="0">
                <a:solidFill>
                  <a:srgbClr val="FF0000"/>
                </a:solidFill>
              </a:rPr>
              <a:t>Size</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6C921389-7D27-7647-B913-03A5B52E08BE}"/>
              </a:ext>
            </a:extLst>
          </p:cNvPr>
          <p:cNvSpPr txBox="1"/>
          <p:nvPr/>
        </p:nvSpPr>
        <p:spPr>
          <a:xfrm>
            <a:off x="5532729" y="3700228"/>
            <a:ext cx="2141612" cy="276999"/>
          </a:xfrm>
          <a:prstGeom prst="rect">
            <a:avLst/>
          </a:prstGeom>
          <a:noFill/>
        </p:spPr>
        <p:txBody>
          <a:bodyPr wrap="none" lIns="0" tIns="0" rIns="0" bIns="0" rtlCol="0">
            <a:spAutoFit/>
          </a:bodyPr>
          <a:lstStyle/>
          <a:p>
            <a:r>
              <a:rPr kumimoji="1" lang="en-US" altLang="zh-CN" dirty="0">
                <a:solidFill>
                  <a:srgbClr val="FF0000"/>
                </a:solidFill>
              </a:rPr>
              <a:t>Bigger</a:t>
            </a:r>
            <a:r>
              <a:rPr kumimoji="1" lang="zh-CN" altLang="en-US" dirty="0">
                <a:solidFill>
                  <a:srgbClr val="FF0000"/>
                </a:solidFill>
              </a:rPr>
              <a:t> </a:t>
            </a:r>
            <a:r>
              <a:rPr kumimoji="1" lang="en-US" altLang="zh-CN" dirty="0">
                <a:solidFill>
                  <a:srgbClr val="FF0000"/>
                </a:solidFill>
              </a:rPr>
              <a:t>Receptive Field</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7417A492-52D1-554D-A36C-5886C27DF42A}"/>
              </a:ext>
            </a:extLst>
          </p:cNvPr>
          <p:cNvSpPr txBox="1"/>
          <p:nvPr/>
        </p:nvSpPr>
        <p:spPr>
          <a:xfrm>
            <a:off x="10169972" y="1193915"/>
            <a:ext cx="1606209" cy="430887"/>
          </a:xfrm>
          <a:prstGeom prst="rect">
            <a:avLst/>
          </a:prstGeom>
          <a:noFill/>
        </p:spPr>
        <p:txBody>
          <a:bodyPr wrap="none" lIns="0" tIns="0" rIns="0" bIns="0" rtlCol="0">
            <a:spAutoFit/>
          </a:bodyPr>
          <a:lstStyle/>
          <a:p>
            <a:r>
              <a:rPr kumimoji="1" lang="en-US" altLang="zh-CN" sz="2800" dirty="0">
                <a:solidFill>
                  <a:srgbClr val="FF0000"/>
                </a:solidFill>
              </a:rPr>
              <a:t>Loss: MSE</a:t>
            </a:r>
            <a:endParaRPr kumimoji="1" lang="zh-CN" altLang="en-US" sz="2800" dirty="0">
              <a:solidFill>
                <a:srgbClr val="FF0000"/>
              </a:solidFill>
            </a:endParaRPr>
          </a:p>
        </p:txBody>
      </p:sp>
      <p:sp>
        <p:nvSpPr>
          <p:cNvPr id="2" name="矩形 1"/>
          <p:cNvSpPr/>
          <p:nvPr/>
        </p:nvSpPr>
        <p:spPr>
          <a:xfrm>
            <a:off x="321733" y="6111738"/>
            <a:ext cx="6855749" cy="646331"/>
          </a:xfrm>
          <a:prstGeom prst="rect">
            <a:avLst/>
          </a:prstGeom>
        </p:spPr>
        <p:txBody>
          <a:bodyPr wrap="square">
            <a:spAutoFit/>
          </a:bodyPr>
          <a:lstStyle/>
          <a:p>
            <a:r>
              <a:rPr lang="en-US" altLang="zh-CN" dirty="0">
                <a:hlinkClick r:id="rId4"/>
              </a:rPr>
              <a:t>C. Dong, C. Loy and X. Tang. Accelerating the Super-Resolution Convolutional Neural Network, in ECCV, 2016</a:t>
            </a:r>
            <a:endParaRPr lang="en-US" altLang="zh-CN" dirty="0"/>
          </a:p>
        </p:txBody>
      </p:sp>
      <p:sp>
        <p:nvSpPr>
          <p:cNvPr id="15" name="矩形 14">
            <a:extLst>
              <a:ext uri="{FF2B5EF4-FFF2-40B4-BE49-F238E27FC236}">
                <a16:creationId xmlns:a16="http://schemas.microsoft.com/office/drawing/2014/main" id="{9F4F1BF2-FA66-084A-9139-4ADBAACC2B3F}"/>
              </a:ext>
            </a:extLst>
          </p:cNvPr>
          <p:cNvSpPr/>
          <p:nvPr/>
        </p:nvSpPr>
        <p:spPr>
          <a:xfrm>
            <a:off x="2032000" y="4025880"/>
            <a:ext cx="7176896" cy="2011987"/>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8" name="文本框 17">
            <a:extLst>
              <a:ext uri="{FF2B5EF4-FFF2-40B4-BE49-F238E27FC236}">
                <a16:creationId xmlns:a16="http://schemas.microsoft.com/office/drawing/2014/main" id="{19ACBE61-5510-FF46-8F96-1832FB5A3399}"/>
              </a:ext>
            </a:extLst>
          </p:cNvPr>
          <p:cNvSpPr txBox="1"/>
          <p:nvPr/>
        </p:nvSpPr>
        <p:spPr>
          <a:xfrm>
            <a:off x="7177482" y="6524163"/>
            <a:ext cx="1678473" cy="307777"/>
          </a:xfrm>
          <a:prstGeom prst="rect">
            <a:avLst/>
          </a:prstGeom>
          <a:noFill/>
        </p:spPr>
        <p:txBody>
          <a:bodyPr wrap="none" lIns="0" tIns="0" rIns="0" bIns="0" rtlCol="0">
            <a:spAutoFit/>
          </a:bodyPr>
          <a:lstStyle/>
          <a:p>
            <a:r>
              <a:rPr kumimoji="1" lang="en-US" altLang="zh-CN" sz="2000" i="1" dirty="0">
                <a:solidFill>
                  <a:srgbClr val="FF0000"/>
                </a:solidFill>
              </a:rPr>
              <a:t>Shared mapping</a:t>
            </a:r>
            <a:endParaRPr kumimoji="1" lang="zh-CN" altLang="en-US" sz="2000" i="1" dirty="0">
              <a:solidFill>
                <a:srgbClr val="FF0000"/>
              </a:solidFill>
            </a:endParaRPr>
          </a:p>
        </p:txBody>
      </p:sp>
      <p:sp>
        <p:nvSpPr>
          <p:cNvPr id="20" name="下箭头 19"/>
          <p:cNvSpPr/>
          <p:nvPr/>
        </p:nvSpPr>
        <p:spPr>
          <a:xfrm rot="10800000">
            <a:off x="7850379" y="6105628"/>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Tree>
    <p:extLst>
      <p:ext uri="{BB962C8B-B14F-4D97-AF65-F5344CB8AC3E}">
        <p14:creationId xmlns:p14="http://schemas.microsoft.com/office/powerpoint/2010/main" val="157672535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horizontal)">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9" grpId="0"/>
      <p:bldP spid="10" grpId="0" animBg="1"/>
      <p:bldP spid="11" grpId="0"/>
      <p:bldP spid="12" grpId="0"/>
      <p:bldP spid="13" grpId="0"/>
      <p:bldP spid="15" grpId="0" animBg="1"/>
      <p:bldP spid="18"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1733" y="5439032"/>
            <a:ext cx="11599333" cy="618868"/>
          </a:xfrm>
        </p:spPr>
        <p:txBody>
          <a:bodyPr/>
          <a:lstStyle/>
          <a:p>
            <a:r>
              <a:rPr lang="en-US" altLang="zh-CN" i="1" dirty="0"/>
              <a:t>The re-implementation details will be mentioned later.</a:t>
            </a:r>
          </a:p>
        </p:txBody>
      </p:sp>
      <p:sp>
        <p:nvSpPr>
          <p:cNvPr id="3" name="标题 2"/>
          <p:cNvSpPr>
            <a:spLocks noGrp="1"/>
          </p:cNvSpPr>
          <p:nvPr>
            <p:ph type="title"/>
          </p:nvPr>
        </p:nvSpPr>
        <p:spPr/>
        <p:txBody>
          <a:bodyPr/>
          <a:lstStyle/>
          <a:p>
            <a:r>
              <a:rPr lang="en-US" altLang="zh-CN" dirty="0"/>
              <a:t>ESPCN: Efficient Sub-Pixel ConvNet (CVPR, 2016)</a:t>
            </a:r>
            <a:endParaRPr lang="zh-CN" altLang="en-US" dirty="0"/>
          </a:p>
        </p:txBody>
      </p:sp>
      <p:pic>
        <p:nvPicPr>
          <p:cNvPr id="4" name="图片 3"/>
          <p:cNvPicPr>
            <a:picLocks noChangeAspect="1"/>
          </p:cNvPicPr>
          <p:nvPr/>
        </p:nvPicPr>
        <p:blipFill>
          <a:blip r:embed="rId3"/>
          <a:stretch>
            <a:fillRect/>
          </a:stretch>
        </p:blipFill>
        <p:spPr>
          <a:xfrm>
            <a:off x="133824" y="1737121"/>
            <a:ext cx="11348618" cy="3701911"/>
          </a:xfrm>
          <a:prstGeom prst="rect">
            <a:avLst/>
          </a:prstGeom>
        </p:spPr>
      </p:pic>
      <p:sp>
        <p:nvSpPr>
          <p:cNvPr id="6" name="矩形 5"/>
          <p:cNvSpPr/>
          <p:nvPr/>
        </p:nvSpPr>
        <p:spPr>
          <a:xfrm>
            <a:off x="321732" y="6183495"/>
            <a:ext cx="7133167" cy="646331"/>
          </a:xfrm>
          <a:prstGeom prst="rect">
            <a:avLst/>
          </a:prstGeom>
        </p:spPr>
        <p:txBody>
          <a:bodyPr wrap="square">
            <a:spAutoFit/>
          </a:bodyPr>
          <a:lstStyle/>
          <a:p>
            <a:r>
              <a:rPr lang="en-US" altLang="zh-CN" dirty="0">
                <a:hlinkClick r:id="rId4"/>
              </a:rPr>
              <a:t>W. Shi and Z. Wang. Real-time single image and video super-resolution using an efficient sub-pixel convolutional neural network. In CVPR, 2016.</a:t>
            </a:r>
            <a:endParaRPr lang="en-US" altLang="zh-CN" dirty="0"/>
          </a:p>
        </p:txBody>
      </p:sp>
    </p:spTree>
    <p:extLst>
      <p:ext uri="{BB962C8B-B14F-4D97-AF65-F5344CB8AC3E}">
        <p14:creationId xmlns:p14="http://schemas.microsoft.com/office/powerpoint/2010/main" val="85119907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1732" y="319558"/>
            <a:ext cx="11120967" cy="673100"/>
          </a:xfrm>
        </p:spPr>
        <p:txBody>
          <a:bodyPr/>
          <a:lstStyle/>
          <a:p>
            <a:r>
              <a:rPr lang="en-US" altLang="zh-CN" dirty="0"/>
              <a:t>VDSR: Very Deep Convolution Network (CVPR, 2016)</a:t>
            </a:r>
            <a:endParaRPr lang="zh-CN" altLang="en-US" dirty="0"/>
          </a:p>
        </p:txBody>
      </p:sp>
      <p:pic>
        <p:nvPicPr>
          <p:cNvPr id="5" name="图片 4"/>
          <p:cNvPicPr>
            <a:picLocks noChangeAspect="1"/>
          </p:cNvPicPr>
          <p:nvPr/>
        </p:nvPicPr>
        <p:blipFill>
          <a:blip r:embed="rId3"/>
          <a:stretch>
            <a:fillRect/>
          </a:stretch>
        </p:blipFill>
        <p:spPr>
          <a:xfrm>
            <a:off x="321733" y="1197233"/>
            <a:ext cx="11551334" cy="5001029"/>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EC9D82-5C1F-144F-A4F2-4B206341473D}"/>
                  </a:ext>
                </a:extLst>
              </p:cNvPr>
              <p:cNvSpPr txBox="1"/>
              <p:nvPr/>
            </p:nvSpPr>
            <p:spPr>
              <a:xfrm>
                <a:off x="10174235" y="1472652"/>
                <a:ext cx="13369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1" i="1" smtClean="0">
                          <a:latin typeface="Cambria Math" panose="02040503050406030204" pitchFamily="18" charset="0"/>
                        </a:rPr>
                        <m:t>𝑹𝒆𝒔𝑵𝒆𝒕</m:t>
                      </m:r>
                    </m:oMath>
                  </m:oMathPara>
                </a14:m>
                <a:endParaRPr kumimoji="1" lang="zh-CN" altLang="en-US" sz="2800" b="1" dirty="0"/>
              </a:p>
            </p:txBody>
          </p:sp>
        </mc:Choice>
        <mc:Fallback xmlns="">
          <p:sp>
            <p:nvSpPr>
              <p:cNvPr id="4" name="文本框 3">
                <a:extLst>
                  <a:ext uri="{FF2B5EF4-FFF2-40B4-BE49-F238E27FC236}">
                    <a16:creationId xmlns:a16="http://schemas.microsoft.com/office/drawing/2014/main" id="{A0EC9D82-5C1F-144F-A4F2-4B206341473D}"/>
                  </a:ext>
                </a:extLst>
              </p:cNvPr>
              <p:cNvSpPr txBox="1">
                <a:spLocks noRot="1" noChangeAspect="1" noMove="1" noResize="1" noEditPoints="1" noAdjustHandles="1" noChangeArrowheads="1" noChangeShapeType="1" noTextEdit="1"/>
              </p:cNvSpPr>
              <p:nvPr/>
            </p:nvSpPr>
            <p:spPr>
              <a:xfrm>
                <a:off x="10174235" y="1472652"/>
                <a:ext cx="1336904" cy="430887"/>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3DD3FE2-AE76-0644-870B-58BE972F707F}"/>
              </a:ext>
            </a:extLst>
          </p:cNvPr>
          <p:cNvSpPr txBox="1"/>
          <p:nvPr/>
        </p:nvSpPr>
        <p:spPr>
          <a:xfrm>
            <a:off x="4645080" y="1170350"/>
            <a:ext cx="2326106" cy="307777"/>
          </a:xfrm>
          <a:prstGeom prst="rect">
            <a:avLst/>
          </a:prstGeom>
          <a:noFill/>
        </p:spPr>
        <p:txBody>
          <a:bodyPr wrap="square" lIns="0" tIns="0" rIns="0" bIns="0" rtlCol="0">
            <a:spAutoFit/>
          </a:bodyPr>
          <a:lstStyle/>
          <a:p>
            <a:r>
              <a:rPr kumimoji="1" lang="en-US" altLang="zh-CN" sz="2000" b="1" i="1" dirty="0">
                <a:solidFill>
                  <a:srgbClr val="FF0000"/>
                </a:solidFill>
              </a:rPr>
              <a:t>Learning Residuals</a:t>
            </a:r>
            <a:endParaRPr kumimoji="1" lang="zh-CN" altLang="en-US" sz="2000" b="1" i="1" dirty="0">
              <a:solidFill>
                <a:srgbClr val="FF0000"/>
              </a:solidFill>
            </a:endParaRPr>
          </a:p>
        </p:txBody>
      </p:sp>
      <p:sp>
        <p:nvSpPr>
          <p:cNvPr id="13" name="下箭头 12"/>
          <p:cNvSpPr/>
          <p:nvPr/>
        </p:nvSpPr>
        <p:spPr>
          <a:xfrm rot="10800000">
            <a:off x="1311977" y="5608316"/>
            <a:ext cx="45719" cy="424645"/>
          </a:xfrm>
          <a:prstGeom prst="downArrow">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mc:AlternateContent xmlns:mc="http://schemas.openxmlformats.org/markup-compatibility/2006" xmlns:a14="http://schemas.microsoft.com/office/drawing/2010/main">
        <mc:Choice Requires="a14">
          <p:sp>
            <p:nvSpPr>
              <p:cNvPr id="14" name="文本框 13"/>
              <p:cNvSpPr txBox="1"/>
              <p:nvPr/>
            </p:nvSpPr>
            <p:spPr>
              <a:xfrm>
                <a:off x="578218" y="6127875"/>
                <a:ext cx="1513235" cy="553998"/>
              </a:xfrm>
              <a:prstGeom prst="rect">
                <a:avLst/>
              </a:prstGeom>
              <a:noFill/>
            </p:spPr>
            <p:txBody>
              <a:bodyPr wrap="none" lIns="0" tIns="0" rIns="0" bIns="0" rtlCol="0">
                <a:spAutoFit/>
              </a:bodyPr>
              <a:lstStyle/>
              <a:p>
                <a:pPr algn="ctr"/>
                <a:r>
                  <a:rPr lang="en-US" altLang="zh-CN" b="1" i="1" dirty="0">
                    <a:solidFill>
                      <a:srgbClr val="FF0000"/>
                    </a:solidFill>
                  </a:rPr>
                  <a:t>bicubic</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𝒊𝒏𝒕𝒆𝒓𝒑𝒐𝒍𝒂𝒕𝒆𝒅</m:t>
                      </m:r>
                    </m:oMath>
                  </m:oMathPara>
                </a14:m>
                <a:endParaRPr lang="zh-CN" altLang="en-US" b="1" i="1"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78218" y="6127875"/>
                <a:ext cx="1513235" cy="553998"/>
              </a:xfrm>
              <a:prstGeom prst="rect">
                <a:avLst/>
              </a:prstGeom>
              <a:blipFill>
                <a:blip r:embed="rId5"/>
                <a:stretch>
                  <a:fillRect l="-5242" t="-14286" r="-5242" b="-18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剪去对角的矩形 14">
                <a:extLst>
                  <a:ext uri="{FF2B5EF4-FFF2-40B4-BE49-F238E27FC236}">
                    <a16:creationId xmlns:a16="http://schemas.microsoft.com/office/drawing/2014/main" id="{AF44BF0F-1B9B-A04B-B617-A06DEE94F18B}"/>
                  </a:ext>
                </a:extLst>
              </p:cNvPr>
              <p:cNvSpPr/>
              <p:nvPr/>
            </p:nvSpPr>
            <p:spPr>
              <a:xfrm>
                <a:off x="3703365" y="5123333"/>
                <a:ext cx="3536375" cy="1394610"/>
              </a:xfrm>
              <a:prstGeom prst="snip2Diag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kumimoji="1" lang="en-US" altLang="zh-CN" b="1" i="1">
                          <a:solidFill>
                            <a:srgbClr val="FF0000"/>
                          </a:solidFill>
                          <a:latin typeface="Cambria Math" panose="02040503050406030204" pitchFamily="18" charset="0"/>
                        </a:rPr>
                        <m:t>𝑻𝒓𝒊𝒄𝒌𝒔</m:t>
                      </m:r>
                      <m:r>
                        <a:rPr kumimoji="1" lang="en-US" altLang="zh-CN" sz="1800" b="1" i="1" smtClean="0">
                          <a:solidFill>
                            <a:srgbClr val="FF0000"/>
                          </a:solidFill>
                          <a:latin typeface="Cambria Math" panose="02040503050406030204" pitchFamily="18" charset="0"/>
                        </a:rPr>
                        <m:t>:</m:t>
                      </m:r>
                    </m:oMath>
                  </m:oMathPara>
                </a14:m>
                <a:endParaRPr kumimoji="1" lang="en-US" altLang="zh-CN" sz="1800" b="1" i="1" dirty="0">
                  <a:solidFill>
                    <a:srgbClr val="FF0000"/>
                  </a:solidFill>
                </a:endParaRPr>
              </a:p>
              <a:p>
                <a:pPr marL="285750" indent="-285750">
                  <a:buFont typeface="Arial" panose="020B0604020202020204" pitchFamily="34" charset="0"/>
                  <a:buChar char="•"/>
                </a:pPr>
                <a:r>
                  <a:rPr kumimoji="1" lang="en-US" altLang="zh-CN" sz="1800" b="1" i="1" dirty="0">
                    <a:solidFill>
                      <a:srgbClr val="FF0000"/>
                    </a:solidFill>
                  </a:rPr>
                  <a:t>AGD</a:t>
                </a:r>
              </a:p>
              <a:p>
                <a:pPr marL="285750" indent="-285750">
                  <a:buFont typeface="Arial" panose="020B0604020202020204" pitchFamily="34" charset="0"/>
                  <a:buChar char="•"/>
                </a:pPr>
                <a:r>
                  <a:rPr kumimoji="1" lang="en-US" altLang="zh-CN" b="1" i="1" dirty="0">
                    <a:solidFill>
                      <a:srgbClr val="FF0000"/>
                    </a:solidFill>
                  </a:rPr>
                  <a:t>0 filling</a:t>
                </a:r>
              </a:p>
              <a:p>
                <a:pPr marL="285750" indent="-285750">
                  <a:buFont typeface="Arial" panose="020B0604020202020204" pitchFamily="34" charset="0"/>
                  <a:buChar char="•"/>
                </a:pPr>
                <a:r>
                  <a:rPr kumimoji="1" lang="en-US" altLang="zh-CN" sz="1800" b="1" i="1" dirty="0">
                    <a:solidFill>
                      <a:srgbClr val="FF0000"/>
                    </a:solidFill>
                  </a:rPr>
                  <a:t>Train with different factor</a:t>
                </a:r>
              </a:p>
            </p:txBody>
          </p:sp>
        </mc:Choice>
        <mc:Fallback xmlns="">
          <p:sp>
            <p:nvSpPr>
              <p:cNvPr id="15" name="剪去对角的矩形 14">
                <a:extLst>
                  <a:ext uri="{FF2B5EF4-FFF2-40B4-BE49-F238E27FC236}">
                    <a16:creationId xmlns:a16="http://schemas.microsoft.com/office/drawing/2014/main" id="{AF44BF0F-1B9B-A04B-B617-A06DEE94F18B}"/>
                  </a:ext>
                </a:extLst>
              </p:cNvPr>
              <p:cNvSpPr>
                <a:spLocks noRot="1" noChangeAspect="1" noMove="1" noResize="1" noEditPoints="1" noAdjustHandles="1" noChangeArrowheads="1" noChangeShapeType="1" noTextEdit="1"/>
              </p:cNvSpPr>
              <p:nvPr/>
            </p:nvSpPr>
            <p:spPr>
              <a:xfrm>
                <a:off x="3703365" y="5123333"/>
                <a:ext cx="3536375" cy="1394610"/>
              </a:xfrm>
              <a:prstGeom prst="snip2DiagRect">
                <a:avLst/>
              </a:prstGeom>
              <a:blipFill>
                <a:blip r:embed="rId6"/>
                <a:stretch>
                  <a:fillRect/>
                </a:stretch>
              </a:blipFill>
              <a:ln w="19050" cmpd="sng">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54085935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animBg="1"/>
      <p:bldP spid="14" grpId="0"/>
      <p:bldP spid="15" grpId="0" animBg="1"/>
    </p:bldLst>
  </p:timing>
</p:sld>
</file>

<file path=ppt/theme/theme1.xml><?xml version="1.0" encoding="utf-8"?>
<a:theme xmlns:a="http://schemas.openxmlformats.org/drawingml/2006/main" name="CECA_PresentationTemplate">
  <a:themeElements>
    <a:clrScheme name="自定义 3">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70C0"/>
      </a:hlink>
      <a:folHlink>
        <a:srgbClr val="0070C0"/>
      </a:folHlink>
    </a:clrScheme>
    <a:fontScheme name="自定义 1">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mpd="sng">
          <a:solidFill>
            <a:srgbClr val="FF0000"/>
          </a:solidFill>
        </a:ln>
      </a:spPr>
      <a:bodyPr rtlCol="0" anchor="ctr"/>
      <a:lstStyle>
        <a:defPPr algn="ctr">
          <a:defRPr kumimoji="1" sz="1800"/>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9525" cap="flat" cmpd="sng" algn="ctr">
          <a:solidFill>
            <a:schemeClr val="tx1"/>
          </a:solidFill>
          <a:prstDash val="solid"/>
          <a:round/>
          <a:headEnd type="none" w="med" len="med"/>
          <a:tailEnd type="none" w="med" len="med"/>
        </a:ln>
        <a:effectLst/>
      </a:spPr>
      <a:body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9044</TotalTime>
  <Words>3165</Words>
  <Application>Microsoft Macintosh PowerPoint</Application>
  <PresentationFormat>宽屏</PresentationFormat>
  <Paragraphs>328</Paragraphs>
  <Slides>25</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等线</vt:lpstr>
      <vt:lpstr>黑体</vt:lpstr>
      <vt:lpstr>宋体</vt:lpstr>
      <vt:lpstr>宋体</vt:lpstr>
      <vt:lpstr>ＭＳ Ｐゴシック</vt:lpstr>
      <vt:lpstr>Arial</vt:lpstr>
      <vt:lpstr>Arial Narrow</vt:lpstr>
      <vt:lpstr>Cambria Math</vt:lpstr>
      <vt:lpstr>Monotype Sorts</vt:lpstr>
      <vt:lpstr>Times New Roman</vt:lpstr>
      <vt:lpstr>Wingdings</vt:lpstr>
      <vt:lpstr>CECA_PresentationTemplate</vt:lpstr>
      <vt:lpstr>Deep Learning based Single-Image Super-Resolution</vt:lpstr>
      <vt:lpstr>Outline</vt:lpstr>
      <vt:lpstr>Problem Setting</vt:lpstr>
      <vt:lpstr>Problem Setting</vt:lpstr>
      <vt:lpstr>General Purpose Method</vt:lpstr>
      <vt:lpstr>SRCNN: The first CNN based method (ECCV, 2014)</vt:lpstr>
      <vt:lpstr>FSRCNN: Improved version of SRCNN (ECCV, 2016)</vt:lpstr>
      <vt:lpstr>ESPCN: Efficient Sub-Pixel ConvNet (CVPR, 2016)</vt:lpstr>
      <vt:lpstr>VDSR: Very Deep Convolution Network (CVPR, 2016)</vt:lpstr>
      <vt:lpstr>DRCN: Deeply Recursive Conv Network (CVPR, 2016)</vt:lpstr>
      <vt:lpstr>DRRN: Deep Recursive Network (CVPR, 2017)</vt:lpstr>
      <vt:lpstr>RED: Auto-encoders with Symmetric Skips (NIPS, 2016)</vt:lpstr>
      <vt:lpstr>Lap-SRN: Laplacian Pyramid Networks (CVPR, 2017)</vt:lpstr>
      <vt:lpstr>Dense-Net: Densely Connected ConvNet (CVPR, 2017)</vt:lpstr>
      <vt:lpstr>RDN: Residual Dense Network (CVPR, 2018)</vt:lpstr>
      <vt:lpstr>SRGAN: SISR Using GAN (CVPR, 2017)</vt:lpstr>
      <vt:lpstr>Application Specific Method</vt:lpstr>
      <vt:lpstr>SR with Supplementary Attributes (CPVR, 2018)</vt:lpstr>
      <vt:lpstr>Super-FAN: Landmark Localization &amp; SR Real faces (CVPR, 2018)</vt:lpstr>
      <vt:lpstr>A Single SR Net for Multiple Degradations (CVPR, 2018)</vt:lpstr>
      <vt:lpstr>FSR-GAN: Feature Super-Resolution (CVPR, 2018)</vt:lpstr>
      <vt:lpstr>Future Direction </vt:lpstr>
      <vt:lpstr>Re-implementation of ESPCN(2016, CVPR)</vt:lpstr>
      <vt:lpstr>Re-implementation of ESPCN(2016)</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Of Single Image Super-Resolution</dc:title>
  <dc:creator>zhang yuwei</dc:creator>
  <cp:lastModifiedBy>yuwei zhang</cp:lastModifiedBy>
  <cp:revision>250</cp:revision>
  <dcterms:created xsi:type="dcterms:W3CDTF">2018-09-27T11:12:38Z</dcterms:created>
  <dcterms:modified xsi:type="dcterms:W3CDTF">2018-12-22T01:51:57Z</dcterms:modified>
</cp:coreProperties>
</file>